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DF9FC-681D-4BAF-941B-7583DC5DF568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51382-080A-4C78-A970-AE9D6FB281F8}">
      <dgm:prSet/>
      <dgm:spPr/>
      <dgm:t>
        <a:bodyPr/>
        <a:lstStyle/>
        <a:p>
          <a:pPr rtl="0"/>
          <a:r>
            <a:rPr lang="ru-RU" dirty="0" smtClean="0"/>
            <a:t>«Царевна-лягушка»</a:t>
          </a:r>
          <a:endParaRPr lang="ru-RU" dirty="0"/>
        </a:p>
      </dgm:t>
    </dgm:pt>
    <dgm:pt modelId="{198BE6E9-F065-43B4-8134-3671520C2FA8}" type="parTrans" cxnId="{C1757727-9909-444C-B6FA-3C56DFDA82F0}">
      <dgm:prSet/>
      <dgm:spPr/>
      <dgm:t>
        <a:bodyPr/>
        <a:lstStyle/>
        <a:p>
          <a:endParaRPr lang="ru-RU"/>
        </a:p>
      </dgm:t>
    </dgm:pt>
    <dgm:pt modelId="{57997174-D823-4CCE-8C82-6DF1D9F7CE84}" type="sibTrans" cxnId="{C1757727-9909-444C-B6FA-3C56DFDA82F0}">
      <dgm:prSet/>
      <dgm:spPr/>
      <dgm:t>
        <a:bodyPr/>
        <a:lstStyle/>
        <a:p>
          <a:endParaRPr lang="ru-RU"/>
        </a:p>
      </dgm:t>
    </dgm:pt>
    <dgm:pt modelId="{CE162416-1D5A-492A-ABD8-7EA236791790}">
      <dgm:prSet/>
      <dgm:spPr/>
      <dgm:t>
        <a:bodyPr/>
        <a:lstStyle/>
        <a:p>
          <a:pPr rtl="0"/>
          <a:r>
            <a:rPr lang="ru-RU" dirty="0" smtClean="0"/>
            <a:t>«Конек-Горбунок»</a:t>
          </a:r>
          <a:endParaRPr lang="ru-RU" dirty="0"/>
        </a:p>
      </dgm:t>
    </dgm:pt>
    <dgm:pt modelId="{9A26D648-AB8E-40A0-A336-2982491E322A}" type="parTrans" cxnId="{D7799F7B-EFA6-40DA-AF42-A0AC2D0EC159}">
      <dgm:prSet/>
      <dgm:spPr/>
      <dgm:t>
        <a:bodyPr/>
        <a:lstStyle/>
        <a:p>
          <a:endParaRPr lang="ru-RU"/>
        </a:p>
      </dgm:t>
    </dgm:pt>
    <dgm:pt modelId="{EED6CF2D-52D3-4DF6-9627-D665F300140F}" type="sibTrans" cxnId="{D7799F7B-EFA6-40DA-AF42-A0AC2D0EC159}">
      <dgm:prSet/>
      <dgm:spPr/>
      <dgm:t>
        <a:bodyPr/>
        <a:lstStyle/>
        <a:p>
          <a:endParaRPr lang="ru-RU"/>
        </a:p>
      </dgm:t>
    </dgm:pt>
    <dgm:pt modelId="{A4038F7D-4EB4-468E-8FD3-5DA62EB0EA46}">
      <dgm:prSet/>
      <dgm:spPr/>
      <dgm:t>
        <a:bodyPr/>
        <a:lstStyle/>
        <a:p>
          <a:pPr rtl="0"/>
          <a:r>
            <a:rPr lang="ru-RU" dirty="0" smtClean="0"/>
            <a:t>«Жар-птица и Иван царевич»</a:t>
          </a:r>
          <a:endParaRPr lang="ru-RU" dirty="0"/>
        </a:p>
      </dgm:t>
    </dgm:pt>
    <dgm:pt modelId="{06780256-C928-4616-ACB4-1B3FBFA8B1E6}" type="parTrans" cxnId="{19314D26-925C-44E4-9D39-51FFF54168B0}">
      <dgm:prSet/>
      <dgm:spPr/>
      <dgm:t>
        <a:bodyPr/>
        <a:lstStyle/>
        <a:p>
          <a:endParaRPr lang="ru-RU"/>
        </a:p>
      </dgm:t>
    </dgm:pt>
    <dgm:pt modelId="{53BAEC91-D725-4E05-B593-E4385CF7312F}" type="sibTrans" cxnId="{19314D26-925C-44E4-9D39-51FFF54168B0}">
      <dgm:prSet/>
      <dgm:spPr/>
      <dgm:t>
        <a:bodyPr/>
        <a:lstStyle/>
        <a:p>
          <a:endParaRPr lang="ru-RU"/>
        </a:p>
      </dgm:t>
    </dgm:pt>
    <dgm:pt modelId="{ACB117FA-C207-4F02-87F4-81E11993B447}">
      <dgm:prSet custT="1"/>
      <dgm:spPr/>
      <dgm:t>
        <a:bodyPr/>
        <a:lstStyle/>
        <a:p>
          <a:pPr rtl="0"/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ЭТАП: </a:t>
          </a:r>
        </a:p>
        <a:p>
          <a:pPr rtl="0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39FB1-F636-4034-86A5-3FF5CA0850EC}" type="parTrans" cxnId="{EDE54A19-C384-48B7-999D-1CE1A8EFC82B}">
      <dgm:prSet/>
      <dgm:spPr/>
      <dgm:t>
        <a:bodyPr/>
        <a:lstStyle/>
        <a:p>
          <a:endParaRPr lang="ru-RU"/>
        </a:p>
      </dgm:t>
    </dgm:pt>
    <dgm:pt modelId="{FE23CAA0-4472-43CE-86E0-1E3A48C7BCF8}" type="sibTrans" cxnId="{EDE54A19-C384-48B7-999D-1CE1A8EFC82B}">
      <dgm:prSet/>
      <dgm:spPr/>
      <dgm:t>
        <a:bodyPr/>
        <a:lstStyle/>
        <a:p>
          <a:endParaRPr lang="ru-RU"/>
        </a:p>
      </dgm:t>
    </dgm:pt>
    <dgm:pt modelId="{79DA3D5E-A11C-418E-9AFD-88EEC7F668D6}" type="pres">
      <dgm:prSet presAssocID="{2FCDF9FC-681D-4BAF-941B-7583DC5DF568}" presName="Name0" presStyleCnt="0">
        <dgm:presLayoutVars>
          <dgm:chMax val="4"/>
          <dgm:resizeHandles val="exact"/>
        </dgm:presLayoutVars>
      </dgm:prSet>
      <dgm:spPr/>
    </dgm:pt>
    <dgm:pt modelId="{DC4C679F-3159-4E50-A8FE-8EDC09E814FC}" type="pres">
      <dgm:prSet presAssocID="{2FCDF9FC-681D-4BAF-941B-7583DC5DF568}" presName="ellipse" presStyleLbl="trBgShp" presStyleIdx="0" presStyleCnt="1"/>
      <dgm:spPr/>
    </dgm:pt>
    <dgm:pt modelId="{DFC16C6B-6F3E-4013-9A95-E43F194292D1}" type="pres">
      <dgm:prSet presAssocID="{2FCDF9FC-681D-4BAF-941B-7583DC5DF568}" presName="arrow1" presStyleLbl="fgShp" presStyleIdx="0" presStyleCnt="1"/>
      <dgm:spPr/>
    </dgm:pt>
    <dgm:pt modelId="{3F951BC2-7C4B-43A6-85DD-21A9D3D037A4}" type="pres">
      <dgm:prSet presAssocID="{2FCDF9FC-681D-4BAF-941B-7583DC5DF56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2B47-D352-4951-94AE-0763B9C2AADA}" type="pres">
      <dgm:prSet presAssocID="{CE162416-1D5A-492A-ABD8-7EA236791790}" presName="item1" presStyleLbl="node1" presStyleIdx="0" presStyleCnt="3">
        <dgm:presLayoutVars>
          <dgm:bulletEnabled val="1"/>
        </dgm:presLayoutVars>
      </dgm:prSet>
      <dgm:spPr/>
    </dgm:pt>
    <dgm:pt modelId="{8815B85A-C5DD-4C83-A042-C59ED1391462}" type="pres">
      <dgm:prSet presAssocID="{A4038F7D-4EB4-468E-8FD3-5DA62EB0EA4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35AEC-5193-43EE-AAEA-41ACB19AC9DE}" type="pres">
      <dgm:prSet presAssocID="{ACB117FA-C207-4F02-87F4-81E11993B447}" presName="item3" presStyleLbl="node1" presStyleIdx="2" presStyleCnt="3">
        <dgm:presLayoutVars>
          <dgm:bulletEnabled val="1"/>
        </dgm:presLayoutVars>
      </dgm:prSet>
      <dgm:spPr/>
    </dgm:pt>
    <dgm:pt modelId="{27BB7DBA-0CE8-494B-80B8-728734AC170A}" type="pres">
      <dgm:prSet presAssocID="{2FCDF9FC-681D-4BAF-941B-7583DC5DF568}" presName="funnel" presStyleLbl="trAlignAcc1" presStyleIdx="0" presStyleCnt="1"/>
      <dgm:spPr/>
    </dgm:pt>
  </dgm:ptLst>
  <dgm:cxnLst>
    <dgm:cxn modelId="{161F857A-F379-4F77-B492-1474E0FA3719}" type="presOf" srcId="{ACB117FA-C207-4F02-87F4-81E11993B447}" destId="{3F951BC2-7C4B-43A6-85DD-21A9D3D037A4}" srcOrd="0" destOrd="0" presId="urn:microsoft.com/office/officeart/2005/8/layout/funnel1"/>
    <dgm:cxn modelId="{62FAF9AF-C912-4673-8344-1A53698D1431}" type="presOf" srcId="{A4038F7D-4EB4-468E-8FD3-5DA62EB0EA46}" destId="{116E2B47-D352-4951-94AE-0763B9C2AADA}" srcOrd="0" destOrd="0" presId="urn:microsoft.com/office/officeart/2005/8/layout/funnel1"/>
    <dgm:cxn modelId="{202D75DE-BE03-46CB-A009-51C261560E32}" type="presOf" srcId="{2FCDF9FC-681D-4BAF-941B-7583DC5DF568}" destId="{79DA3D5E-A11C-418E-9AFD-88EEC7F668D6}" srcOrd="0" destOrd="0" presId="urn:microsoft.com/office/officeart/2005/8/layout/funnel1"/>
    <dgm:cxn modelId="{D7799F7B-EFA6-40DA-AF42-A0AC2D0EC159}" srcId="{2FCDF9FC-681D-4BAF-941B-7583DC5DF568}" destId="{CE162416-1D5A-492A-ABD8-7EA236791790}" srcOrd="1" destOrd="0" parTransId="{9A26D648-AB8E-40A0-A336-2982491E322A}" sibTransId="{EED6CF2D-52D3-4DF6-9627-D665F300140F}"/>
    <dgm:cxn modelId="{19314D26-925C-44E4-9D39-51FFF54168B0}" srcId="{2FCDF9FC-681D-4BAF-941B-7583DC5DF568}" destId="{A4038F7D-4EB4-468E-8FD3-5DA62EB0EA46}" srcOrd="2" destOrd="0" parTransId="{06780256-C928-4616-ACB4-1B3FBFA8B1E6}" sibTransId="{53BAEC91-D725-4E05-B593-E4385CF7312F}"/>
    <dgm:cxn modelId="{C1757727-9909-444C-B6FA-3C56DFDA82F0}" srcId="{2FCDF9FC-681D-4BAF-941B-7583DC5DF568}" destId="{73951382-080A-4C78-A970-AE9D6FB281F8}" srcOrd="0" destOrd="0" parTransId="{198BE6E9-F065-43B4-8134-3671520C2FA8}" sibTransId="{57997174-D823-4CCE-8C82-6DF1D9F7CE84}"/>
    <dgm:cxn modelId="{03C9136C-B7A1-431F-82A0-9AD50B7864E2}" type="presOf" srcId="{73951382-080A-4C78-A970-AE9D6FB281F8}" destId="{78B35AEC-5193-43EE-AAEA-41ACB19AC9DE}" srcOrd="0" destOrd="0" presId="urn:microsoft.com/office/officeart/2005/8/layout/funnel1"/>
    <dgm:cxn modelId="{A27D98FC-C340-4670-A53C-DE66292D131D}" type="presOf" srcId="{CE162416-1D5A-492A-ABD8-7EA236791790}" destId="{8815B85A-C5DD-4C83-A042-C59ED1391462}" srcOrd="0" destOrd="0" presId="urn:microsoft.com/office/officeart/2005/8/layout/funnel1"/>
    <dgm:cxn modelId="{EDE54A19-C384-48B7-999D-1CE1A8EFC82B}" srcId="{2FCDF9FC-681D-4BAF-941B-7583DC5DF568}" destId="{ACB117FA-C207-4F02-87F4-81E11993B447}" srcOrd="3" destOrd="0" parTransId="{93239FB1-F636-4034-86A5-3FF5CA0850EC}" sibTransId="{FE23CAA0-4472-43CE-86E0-1E3A48C7BCF8}"/>
    <dgm:cxn modelId="{27B66603-BC3D-470D-BED0-C9A1A43A0219}" type="presParOf" srcId="{79DA3D5E-A11C-418E-9AFD-88EEC7F668D6}" destId="{DC4C679F-3159-4E50-A8FE-8EDC09E814FC}" srcOrd="0" destOrd="0" presId="urn:microsoft.com/office/officeart/2005/8/layout/funnel1"/>
    <dgm:cxn modelId="{3D34AF65-5AFF-40CF-86C6-0436444664C9}" type="presParOf" srcId="{79DA3D5E-A11C-418E-9AFD-88EEC7F668D6}" destId="{DFC16C6B-6F3E-4013-9A95-E43F194292D1}" srcOrd="1" destOrd="0" presId="urn:microsoft.com/office/officeart/2005/8/layout/funnel1"/>
    <dgm:cxn modelId="{35941801-D224-4CE8-9F50-42514C8CC1E5}" type="presParOf" srcId="{79DA3D5E-A11C-418E-9AFD-88EEC7F668D6}" destId="{3F951BC2-7C4B-43A6-85DD-21A9D3D037A4}" srcOrd="2" destOrd="0" presId="urn:microsoft.com/office/officeart/2005/8/layout/funnel1"/>
    <dgm:cxn modelId="{4EC18437-D83B-4560-A97A-4FBD4500C7BF}" type="presParOf" srcId="{79DA3D5E-A11C-418E-9AFD-88EEC7F668D6}" destId="{116E2B47-D352-4951-94AE-0763B9C2AADA}" srcOrd="3" destOrd="0" presId="urn:microsoft.com/office/officeart/2005/8/layout/funnel1"/>
    <dgm:cxn modelId="{6A06193A-72F8-490D-BD5E-DEBC97878D33}" type="presParOf" srcId="{79DA3D5E-A11C-418E-9AFD-88EEC7F668D6}" destId="{8815B85A-C5DD-4C83-A042-C59ED1391462}" srcOrd="4" destOrd="0" presId="urn:microsoft.com/office/officeart/2005/8/layout/funnel1"/>
    <dgm:cxn modelId="{47098810-0BAF-41C2-AF81-615483AD402D}" type="presParOf" srcId="{79DA3D5E-A11C-418E-9AFD-88EEC7F668D6}" destId="{78B35AEC-5193-43EE-AAEA-41ACB19AC9DE}" srcOrd="5" destOrd="0" presId="urn:microsoft.com/office/officeart/2005/8/layout/funnel1"/>
    <dgm:cxn modelId="{A9047CC2-A8C2-4E4B-83EE-0743DBE66AC5}" type="presParOf" srcId="{79DA3D5E-A11C-418E-9AFD-88EEC7F668D6}" destId="{27BB7DBA-0CE8-494B-80B8-728734AC170A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C679F-3159-4E50-A8FE-8EDC09E814FC}">
      <dsp:nvSpPr>
        <dsp:cNvPr id="0" name=""/>
        <dsp:cNvSpPr/>
      </dsp:nvSpPr>
      <dsp:spPr>
        <a:xfrm>
          <a:off x="1258854" y="624991"/>
          <a:ext cx="4600346" cy="159763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16C6B-6F3E-4013-9A95-E43F194292D1}">
      <dsp:nvSpPr>
        <dsp:cNvPr id="0" name=""/>
        <dsp:cNvSpPr/>
      </dsp:nvSpPr>
      <dsp:spPr>
        <a:xfrm>
          <a:off x="3120390" y="4537069"/>
          <a:ext cx="891540" cy="57058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51BC2-7C4B-43A6-85DD-21A9D3D037A4}">
      <dsp:nvSpPr>
        <dsp:cNvPr id="0" name=""/>
        <dsp:cNvSpPr/>
      </dsp:nvSpPr>
      <dsp:spPr>
        <a:xfrm>
          <a:off x="1426463" y="4993537"/>
          <a:ext cx="4279392" cy="1069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6463" y="4993537"/>
        <a:ext cx="4279392" cy="1069848"/>
      </dsp:txXfrm>
    </dsp:sp>
    <dsp:sp modelId="{116E2B47-D352-4951-94AE-0763B9C2AADA}">
      <dsp:nvSpPr>
        <dsp:cNvPr id="0" name=""/>
        <dsp:cNvSpPr/>
      </dsp:nvSpPr>
      <dsp:spPr>
        <a:xfrm>
          <a:off x="2931383" y="2346020"/>
          <a:ext cx="1604772" cy="1604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«Жар-птица и Иван царевич»</a:t>
          </a:r>
          <a:endParaRPr lang="ru-RU" sz="1900" kern="1200" dirty="0"/>
        </a:p>
      </dsp:txBody>
      <dsp:txXfrm>
        <a:off x="3166396" y="2581033"/>
        <a:ext cx="1134746" cy="1134746"/>
      </dsp:txXfrm>
    </dsp:sp>
    <dsp:sp modelId="{8815B85A-C5DD-4C83-A042-C59ED1391462}">
      <dsp:nvSpPr>
        <dsp:cNvPr id="0" name=""/>
        <dsp:cNvSpPr/>
      </dsp:nvSpPr>
      <dsp:spPr>
        <a:xfrm>
          <a:off x="1783079" y="1142085"/>
          <a:ext cx="1604772" cy="1604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«Конек-Горбунок»</a:t>
          </a:r>
          <a:endParaRPr lang="ru-RU" sz="1900" kern="1200" dirty="0"/>
        </a:p>
      </dsp:txBody>
      <dsp:txXfrm>
        <a:off x="2018092" y="1377098"/>
        <a:ext cx="1134746" cy="1134746"/>
      </dsp:txXfrm>
    </dsp:sp>
    <dsp:sp modelId="{78B35AEC-5193-43EE-AAEA-41ACB19AC9DE}">
      <dsp:nvSpPr>
        <dsp:cNvPr id="0" name=""/>
        <dsp:cNvSpPr/>
      </dsp:nvSpPr>
      <dsp:spPr>
        <a:xfrm>
          <a:off x="3423513" y="754086"/>
          <a:ext cx="1604772" cy="1604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«Царевна-лягушка»</a:t>
          </a:r>
          <a:endParaRPr lang="ru-RU" sz="1900" kern="1200" dirty="0"/>
        </a:p>
      </dsp:txBody>
      <dsp:txXfrm>
        <a:off x="3658526" y="989099"/>
        <a:ext cx="1134746" cy="1134746"/>
      </dsp:txXfrm>
    </dsp:sp>
    <dsp:sp modelId="{27BB7DBA-0CE8-494B-80B8-728734AC170A}">
      <dsp:nvSpPr>
        <dsp:cNvPr id="0" name=""/>
        <dsp:cNvSpPr/>
      </dsp:nvSpPr>
      <dsp:spPr>
        <a:xfrm>
          <a:off x="1069847" y="428853"/>
          <a:ext cx="4992624" cy="399409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456F-5065-4124-96D9-C9197D9A2F9C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B9B-7057-432D-AAAB-D1E2E73C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2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456F-5065-4124-96D9-C9197D9A2F9C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B9B-7057-432D-AAAB-D1E2E73C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1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456F-5065-4124-96D9-C9197D9A2F9C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B9B-7057-432D-AAAB-D1E2E73C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0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456F-5065-4124-96D9-C9197D9A2F9C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B9B-7057-432D-AAAB-D1E2E73C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8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456F-5065-4124-96D9-C9197D9A2F9C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B9B-7057-432D-AAAB-D1E2E73C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456F-5065-4124-96D9-C9197D9A2F9C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B9B-7057-432D-AAAB-D1E2E73C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0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456F-5065-4124-96D9-C9197D9A2F9C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B9B-7057-432D-AAAB-D1E2E73C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5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456F-5065-4124-96D9-C9197D9A2F9C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B9B-7057-432D-AAAB-D1E2E73C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0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456F-5065-4124-96D9-C9197D9A2F9C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B9B-7057-432D-AAAB-D1E2E73C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4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456F-5065-4124-96D9-C9197D9A2F9C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B9B-7057-432D-AAAB-D1E2E73C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6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456F-5065-4124-96D9-C9197D9A2F9C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B9B-7057-432D-AAAB-D1E2E73C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0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456F-5065-4124-96D9-C9197D9A2F9C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8B9B-7057-432D-AAAB-D1E2E73C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8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18160" y="207963"/>
            <a:ext cx="9144000" cy="72167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№27 «Светлячок» ЯМР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285558"/>
            <a:ext cx="6720840" cy="4124642"/>
          </a:xfrm>
        </p:spPr>
        <p:txBody>
          <a:bodyPr>
            <a:norm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Творческо-игровой проект 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гости сказка к нам пришла»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старшей группы «Ягодки»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Алиева Оксана Мубаризовна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Щедрино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6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50280" cy="518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292225"/>
            <a:ext cx="8412480" cy="4351338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сказкам, усилилась эмоциональная отзывчивость и выразительность речи.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поддержали проект, приняли активное участие в наполнении развивающей среды в группе, в обсуждении вопросов о детском чтении. 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способствовала возникновению интереса и желания у родителей принимать участие в тематических проектах, сблизила детей, родителей и педагогов нашей группы.</a:t>
            </a:r>
            <a:r>
              <a:rPr lang="ru-RU" sz="2400" b="1" dirty="0"/>
              <a:t>	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85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5519" y="396240"/>
            <a:ext cx="10639108" cy="594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8613" y="1132523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 Шалашов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" y="1956435"/>
            <a:ext cx="4221481" cy="36845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11439" y="990600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Аня Романычева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5905" y="2229008"/>
            <a:ext cx="3684588" cy="3139442"/>
          </a:xfrm>
        </p:spPr>
      </p:pic>
    </p:spTree>
    <p:extLst>
      <p:ext uri="{BB962C8B-B14F-4D97-AF65-F5344CB8AC3E}">
        <p14:creationId xmlns:p14="http://schemas.microsoft.com/office/powerpoint/2010/main" val="1705089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83105" y="355598"/>
            <a:ext cx="10515600" cy="4756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Миша Бабаков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поросенка»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7305" y="2766567"/>
            <a:ext cx="3684587" cy="3161607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Альбина Детюк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«Русалочка»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5" t="-1" r="7465" b="55"/>
          <a:stretch/>
        </p:blipFill>
        <p:spPr>
          <a:xfrm>
            <a:off x="5997574" y="2505075"/>
            <a:ext cx="4415223" cy="3528000"/>
          </a:xfrm>
        </p:spPr>
      </p:pic>
    </p:spTree>
    <p:extLst>
      <p:ext uri="{BB962C8B-B14F-4D97-AF65-F5344CB8AC3E}">
        <p14:creationId xmlns:p14="http://schemas.microsoft.com/office/powerpoint/2010/main" val="73175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254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80708" y="1371124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Варвара Филиппова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«Оранжевая принцесса»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6264434" y="1371124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Алеся Плешанова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«Мойдодыр»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416938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00" y="944880"/>
            <a:ext cx="7277199" cy="4969180"/>
          </a:xfrm>
        </p:spPr>
      </p:pic>
    </p:spTree>
    <p:extLst>
      <p:ext uri="{BB962C8B-B14F-4D97-AF65-F5344CB8AC3E}">
        <p14:creationId xmlns:p14="http://schemas.microsoft.com/office/powerpoint/2010/main" val="406741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" r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064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410200" y="365125"/>
            <a:ext cx="4739640" cy="1325563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886200" y="1825625"/>
            <a:ext cx="6263640" cy="435133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Творческо-игровой, краткосрочный (2 недели).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дети старшей группы, родители.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Выставка совместных с родителями и детьми работ на тему: «Моя любимая сказка»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6436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280" y="365125"/>
            <a:ext cx="573024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7960" y="1825625"/>
            <a:ext cx="52578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родителей.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Засилье гаджетов и т.п.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мало книг, не совершается работы над прочитанным.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знаний детей о сказках.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519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4280" y="1158240"/>
            <a:ext cx="6964680" cy="14173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1520" y="2575560"/>
            <a:ext cx="5410200" cy="360140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устойчивого интереса к сказке, как к произведению искусства.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5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63040"/>
            <a:ext cx="5654040" cy="5638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200" y="2164080"/>
            <a:ext cx="9174480" cy="3967163"/>
          </a:xfrm>
        </p:spPr>
        <p:txBody>
          <a:bodyPr>
            <a:normAutofit fontScale="85000" lnSpcReduction="1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у детей представления о сказках. </a:t>
            </a:r>
          </a:p>
          <a:p>
            <a:pPr lvl="0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понимать содержание и мораль произведения.</a:t>
            </a:r>
          </a:p>
          <a:p>
            <a:pPr lvl="0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детей, способствующие освоению сказок.</a:t>
            </a:r>
          </a:p>
          <a:p>
            <a:pPr lvl="0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навыки, коммуникативные умения.</a:t>
            </a:r>
          </a:p>
          <a:p>
            <a:pPr lvl="0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поддержанию традиции семейного чтения;</a:t>
            </a:r>
          </a:p>
          <a:p>
            <a:pPr lvl="0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овлекать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родителей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совместную.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1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7240"/>
            <a:ext cx="10515600" cy="91344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760" y="1690688"/>
            <a:ext cx="8153400" cy="4351338"/>
          </a:xfrm>
        </p:spPr>
        <p:txBody>
          <a:bodyPr/>
          <a:lstStyle/>
          <a:p>
            <a:r>
              <a:rPr lang="ru-RU" dirty="0" smtClean="0"/>
              <a:t>Разработка реализации плана проекта.</a:t>
            </a:r>
          </a:p>
          <a:p>
            <a:r>
              <a:rPr lang="ru-RU" dirty="0" smtClean="0"/>
              <a:t>Обсуждение с родителями по теме: «Участвуем в проекте»</a:t>
            </a:r>
          </a:p>
          <a:p>
            <a:r>
              <a:rPr lang="ru-RU" dirty="0" smtClean="0"/>
              <a:t>Подбор художественной литературы.</a:t>
            </a:r>
          </a:p>
          <a:p>
            <a:r>
              <a:rPr lang="ru-RU" dirty="0" smtClean="0"/>
              <a:t>Определение продукта 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36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7589517"/>
              </p:ext>
            </p:extLst>
          </p:nvPr>
        </p:nvGraphicFramePr>
        <p:xfrm>
          <a:off x="2438400" y="0"/>
          <a:ext cx="7132320" cy="649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509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реализации проекта: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900" y="1690688"/>
            <a:ext cx="8458200" cy="435133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и работа по содержанию.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творчество: лепка, рисование.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«Больницы книг».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Игры-драматизации.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6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3680" y="1690688"/>
            <a:ext cx="6934200" cy="359981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с родителями «Какие сказки читать с детьми старшего возраста»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родителей в создании групповой библиотеки по сказками.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5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356</Words>
  <Application>Microsoft Office PowerPoint</Application>
  <PresentationFormat>Широкоэкранный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МДОУ №27 «Светлячок» ЯМР</vt:lpstr>
      <vt:lpstr> Паспорт проекта:</vt:lpstr>
      <vt:lpstr>Проблема:</vt:lpstr>
      <vt:lpstr>Цель проекта:</vt:lpstr>
      <vt:lpstr>Задачи проекта:</vt:lpstr>
      <vt:lpstr>I ЭТАП:</vt:lpstr>
      <vt:lpstr>Презентация PowerPoint</vt:lpstr>
      <vt:lpstr>Пути реализации проекта:</vt:lpstr>
      <vt:lpstr>Работа с родителями:</vt:lpstr>
      <vt:lpstr>Результаты проекта:</vt:lpstr>
      <vt:lpstr>ФОТООТЧЕТ: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№27 «Светлячок» ЯМР</dc:title>
  <dc:creator>Светлячок</dc:creator>
  <cp:lastModifiedBy>Светлячок</cp:lastModifiedBy>
  <cp:revision>27</cp:revision>
  <dcterms:created xsi:type="dcterms:W3CDTF">2019-12-08T15:28:33Z</dcterms:created>
  <dcterms:modified xsi:type="dcterms:W3CDTF">2019-12-08T17:29:13Z</dcterms:modified>
</cp:coreProperties>
</file>