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58" r:id="rId4"/>
    <p:sldId id="260" r:id="rId5"/>
    <p:sldId id="259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3" r:id="rId16"/>
    <p:sldId id="271" r:id="rId17"/>
    <p:sldId id="280" r:id="rId18"/>
    <p:sldId id="281" r:id="rId19"/>
    <p:sldId id="282" r:id="rId20"/>
    <p:sldId id="275" r:id="rId21"/>
    <p:sldId id="276" r:id="rId22"/>
    <p:sldId id="279" r:id="rId23"/>
    <p:sldId id="290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003374"/>
    <a:srgbClr val="173A8D"/>
    <a:srgbClr val="D6DEEA"/>
    <a:srgbClr val="FFFFFF"/>
    <a:srgbClr val="385592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576" autoAdjust="0"/>
  </p:normalViewPr>
  <p:slideViewPr>
    <p:cSldViewPr snapToGrid="0">
      <p:cViewPr>
        <p:scale>
          <a:sx n="78" d="100"/>
          <a:sy n="78" d="100"/>
        </p:scale>
        <p:origin x="-82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38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92961-1182-4DA9-A12D-62B1FE48423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9E76D-A860-4DD6-86F9-3DEB0D1FF653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Взаимодействие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FDC4AE5-77FA-442F-B61A-F6D92A003B3B}" type="parTrans" cxnId="{D2F3FD11-ADB5-44B2-A2F6-1BB79006EDA2}">
      <dgm:prSet/>
      <dgm:spPr/>
      <dgm:t>
        <a:bodyPr/>
        <a:lstStyle/>
        <a:p>
          <a:endParaRPr lang="ru-RU"/>
        </a:p>
      </dgm:t>
    </dgm:pt>
    <dgm:pt modelId="{26C78916-9D80-4B9A-9EAF-E42105765740}" type="sibTrans" cxnId="{D2F3FD11-ADB5-44B2-A2F6-1BB79006EDA2}">
      <dgm:prSet/>
      <dgm:spPr/>
      <dgm:t>
        <a:bodyPr/>
        <a:lstStyle/>
        <a:p>
          <a:endParaRPr lang="ru-RU"/>
        </a:p>
      </dgm:t>
    </dgm:pt>
    <dgm:pt modelId="{4E902AB4-FBB3-44E3-8D53-9B475B3BDE86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 детьми</a:t>
          </a:r>
        </a:p>
      </dgm:t>
    </dgm:pt>
    <dgm:pt modelId="{AE24847F-356F-4175-B1A2-B92696AEC8A3}" type="parTrans" cxnId="{B17B74D0-3E73-4D47-92E0-34FB0611BF55}">
      <dgm:prSet/>
      <dgm:spPr/>
      <dgm:t>
        <a:bodyPr/>
        <a:lstStyle/>
        <a:p>
          <a:endParaRPr lang="ru-RU"/>
        </a:p>
      </dgm:t>
    </dgm:pt>
    <dgm:pt modelId="{3761ABCE-E9CA-42ED-849A-3012171F684B}" type="sibTrans" cxnId="{B17B74D0-3E73-4D47-92E0-34FB0611BF55}">
      <dgm:prSet/>
      <dgm:spPr/>
      <dgm:t>
        <a:bodyPr/>
        <a:lstStyle/>
        <a:p>
          <a:endParaRPr lang="ru-RU"/>
        </a:p>
      </dgm:t>
    </dgm:pt>
    <dgm:pt modelId="{8E947391-835F-46B2-9346-19108E6456D2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 родителями</a:t>
          </a:r>
        </a:p>
      </dgm:t>
    </dgm:pt>
    <dgm:pt modelId="{96BE37B4-4620-453F-8B41-1D1AC593DC05}" type="parTrans" cxnId="{3C26F9A3-7F19-4F06-9BB4-D542CB952B1D}">
      <dgm:prSet/>
      <dgm:spPr/>
      <dgm:t>
        <a:bodyPr/>
        <a:lstStyle/>
        <a:p>
          <a:endParaRPr lang="ru-RU"/>
        </a:p>
      </dgm:t>
    </dgm:pt>
    <dgm:pt modelId="{6FEF6E5E-710D-44EF-8157-27E7E13B72DF}" type="sibTrans" cxnId="{3C26F9A3-7F19-4F06-9BB4-D542CB952B1D}">
      <dgm:prSet/>
      <dgm:spPr/>
      <dgm:t>
        <a:bodyPr/>
        <a:lstStyle/>
        <a:p>
          <a:endParaRPr lang="ru-RU"/>
        </a:p>
      </dgm:t>
    </dgm:pt>
    <dgm:pt modelId="{8B6C981A-56CB-48F9-B749-55D90D20445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 педагогами</a:t>
          </a:r>
        </a:p>
      </dgm:t>
    </dgm:pt>
    <dgm:pt modelId="{A4230024-6266-41F0-BB10-2A79DBEF5B37}" type="parTrans" cxnId="{AAC1916A-F5B9-436B-8718-69C253B8D466}">
      <dgm:prSet/>
      <dgm:spPr/>
      <dgm:t>
        <a:bodyPr/>
        <a:lstStyle/>
        <a:p>
          <a:endParaRPr lang="ru-RU"/>
        </a:p>
      </dgm:t>
    </dgm:pt>
    <dgm:pt modelId="{E8C582E6-8D5F-4D05-AABA-80992FACBC68}" type="sibTrans" cxnId="{AAC1916A-F5B9-436B-8718-69C253B8D466}">
      <dgm:prSet/>
      <dgm:spPr/>
      <dgm:t>
        <a:bodyPr/>
        <a:lstStyle/>
        <a:p>
          <a:endParaRPr lang="ru-RU"/>
        </a:p>
      </dgm:t>
    </dgm:pt>
    <dgm:pt modelId="{B51BC459-06F5-46E8-ABB6-7D142E083D2C}" type="pres">
      <dgm:prSet presAssocID="{43692961-1182-4DA9-A12D-62B1FE4842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B6EF2-E0EA-4CA2-A5E2-57591BD61044}" type="pres">
      <dgm:prSet presAssocID="{39B9E76D-A860-4DD6-86F9-3DEB0D1FF653}" presName="centerShape" presStyleLbl="node0" presStyleIdx="0" presStyleCnt="1" custScaleX="149757" custLinFactNeighborX="2597" custLinFactNeighborY="4409"/>
      <dgm:spPr/>
      <dgm:t>
        <a:bodyPr/>
        <a:lstStyle/>
        <a:p>
          <a:endParaRPr lang="ru-RU"/>
        </a:p>
      </dgm:t>
    </dgm:pt>
    <dgm:pt modelId="{B9F47E9E-964C-4691-B71D-D7EE251FE2C2}" type="pres">
      <dgm:prSet presAssocID="{AE24847F-356F-4175-B1A2-B92696AEC8A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CD045A4-5F9D-4911-B34B-252099B42FBF}" type="pres">
      <dgm:prSet presAssocID="{4E902AB4-FBB3-44E3-8D53-9B475B3BDE86}" presName="node" presStyleLbl="node1" presStyleIdx="0" presStyleCnt="3" custRadScaleRad="127754" custRadScaleInc="-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F10DE-8A63-4FD9-AF1C-F9649F525F2E}" type="pres">
      <dgm:prSet presAssocID="{96BE37B4-4620-453F-8B41-1D1AC593DC0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906788F-4930-45F2-9BCB-9D78B322A548}" type="pres">
      <dgm:prSet presAssocID="{8E947391-835F-46B2-9346-19108E6456D2}" presName="node" presStyleLbl="node1" presStyleIdx="1" presStyleCnt="3" custRadScaleRad="101910" custRadScaleInc="1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95AC2-2D84-46EB-8F56-FD19A148070E}" type="pres">
      <dgm:prSet presAssocID="{A4230024-6266-41F0-BB10-2A79DBEF5B3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B1B0B39-D039-42C8-B5E1-FA437536116C}" type="pres">
      <dgm:prSet presAssocID="{8B6C981A-56CB-48F9-B749-55D90D20445E}" presName="node" presStyleLbl="node1" presStyleIdx="2" presStyleCnt="3" custRadScaleRad="129736" custRadScaleInc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C6FB2F-67EA-4E4D-B2A1-24E2AEB618F5}" type="presOf" srcId="{8B6C981A-56CB-48F9-B749-55D90D20445E}" destId="{9B1B0B39-D039-42C8-B5E1-FA437536116C}" srcOrd="0" destOrd="0" presId="urn:microsoft.com/office/officeart/2005/8/layout/radial4"/>
    <dgm:cxn modelId="{0B141289-E99C-479A-AC69-BAAB684E673D}" type="presOf" srcId="{43692961-1182-4DA9-A12D-62B1FE484237}" destId="{B51BC459-06F5-46E8-ABB6-7D142E083D2C}" srcOrd="0" destOrd="0" presId="urn:microsoft.com/office/officeart/2005/8/layout/radial4"/>
    <dgm:cxn modelId="{B2143719-D0DE-4190-9796-CBE78A03B900}" type="presOf" srcId="{39B9E76D-A860-4DD6-86F9-3DEB0D1FF653}" destId="{10BB6EF2-E0EA-4CA2-A5E2-57591BD61044}" srcOrd="0" destOrd="0" presId="urn:microsoft.com/office/officeart/2005/8/layout/radial4"/>
    <dgm:cxn modelId="{B17B74D0-3E73-4D47-92E0-34FB0611BF55}" srcId="{39B9E76D-A860-4DD6-86F9-3DEB0D1FF653}" destId="{4E902AB4-FBB3-44E3-8D53-9B475B3BDE86}" srcOrd="0" destOrd="0" parTransId="{AE24847F-356F-4175-B1A2-B92696AEC8A3}" sibTransId="{3761ABCE-E9CA-42ED-849A-3012171F684B}"/>
    <dgm:cxn modelId="{D2F3FD11-ADB5-44B2-A2F6-1BB79006EDA2}" srcId="{43692961-1182-4DA9-A12D-62B1FE484237}" destId="{39B9E76D-A860-4DD6-86F9-3DEB0D1FF653}" srcOrd="0" destOrd="0" parTransId="{1FDC4AE5-77FA-442F-B61A-F6D92A003B3B}" sibTransId="{26C78916-9D80-4B9A-9EAF-E42105765740}"/>
    <dgm:cxn modelId="{66FDACD7-033C-4736-B206-8A9AE4703900}" type="presOf" srcId="{8E947391-835F-46B2-9346-19108E6456D2}" destId="{9906788F-4930-45F2-9BCB-9D78B322A548}" srcOrd="0" destOrd="0" presId="urn:microsoft.com/office/officeart/2005/8/layout/radial4"/>
    <dgm:cxn modelId="{AAC1916A-F5B9-436B-8718-69C253B8D466}" srcId="{39B9E76D-A860-4DD6-86F9-3DEB0D1FF653}" destId="{8B6C981A-56CB-48F9-B749-55D90D20445E}" srcOrd="2" destOrd="0" parTransId="{A4230024-6266-41F0-BB10-2A79DBEF5B37}" sibTransId="{E8C582E6-8D5F-4D05-AABA-80992FACBC68}"/>
    <dgm:cxn modelId="{A9B3CB9A-9C46-4AD1-8427-AEF0695E8BB4}" type="presOf" srcId="{96BE37B4-4620-453F-8B41-1D1AC593DC05}" destId="{9D3F10DE-8A63-4FD9-AF1C-F9649F525F2E}" srcOrd="0" destOrd="0" presId="urn:microsoft.com/office/officeart/2005/8/layout/radial4"/>
    <dgm:cxn modelId="{6C6173A2-0D50-48F5-A3B9-EA36F8B46B26}" type="presOf" srcId="{4E902AB4-FBB3-44E3-8D53-9B475B3BDE86}" destId="{6CD045A4-5F9D-4911-B34B-252099B42FBF}" srcOrd="0" destOrd="0" presId="urn:microsoft.com/office/officeart/2005/8/layout/radial4"/>
    <dgm:cxn modelId="{3C26F9A3-7F19-4F06-9BB4-D542CB952B1D}" srcId="{39B9E76D-A860-4DD6-86F9-3DEB0D1FF653}" destId="{8E947391-835F-46B2-9346-19108E6456D2}" srcOrd="1" destOrd="0" parTransId="{96BE37B4-4620-453F-8B41-1D1AC593DC05}" sibTransId="{6FEF6E5E-710D-44EF-8157-27E7E13B72DF}"/>
    <dgm:cxn modelId="{B938905E-2BD5-4DB1-8598-BE04B5583DDB}" type="presOf" srcId="{AE24847F-356F-4175-B1A2-B92696AEC8A3}" destId="{B9F47E9E-964C-4691-B71D-D7EE251FE2C2}" srcOrd="0" destOrd="0" presId="urn:microsoft.com/office/officeart/2005/8/layout/radial4"/>
    <dgm:cxn modelId="{7AE70AA2-7B3F-49B2-B4CA-CC55796D2A16}" type="presOf" srcId="{A4230024-6266-41F0-BB10-2A79DBEF5B37}" destId="{5DB95AC2-2D84-46EB-8F56-FD19A148070E}" srcOrd="0" destOrd="0" presId="urn:microsoft.com/office/officeart/2005/8/layout/radial4"/>
    <dgm:cxn modelId="{34359719-8B53-4D9E-9C9E-D7552EBFCAC6}" type="presParOf" srcId="{B51BC459-06F5-46E8-ABB6-7D142E083D2C}" destId="{10BB6EF2-E0EA-4CA2-A5E2-57591BD61044}" srcOrd="0" destOrd="0" presId="urn:microsoft.com/office/officeart/2005/8/layout/radial4"/>
    <dgm:cxn modelId="{F5C4B642-9029-40C0-A389-47CACEF367EF}" type="presParOf" srcId="{B51BC459-06F5-46E8-ABB6-7D142E083D2C}" destId="{B9F47E9E-964C-4691-B71D-D7EE251FE2C2}" srcOrd="1" destOrd="0" presId="urn:microsoft.com/office/officeart/2005/8/layout/radial4"/>
    <dgm:cxn modelId="{955FA452-7933-4E86-B2DD-8078A64F9B65}" type="presParOf" srcId="{B51BC459-06F5-46E8-ABB6-7D142E083D2C}" destId="{6CD045A4-5F9D-4911-B34B-252099B42FBF}" srcOrd="2" destOrd="0" presId="urn:microsoft.com/office/officeart/2005/8/layout/radial4"/>
    <dgm:cxn modelId="{E188F62E-0A2D-4469-87E2-F28BF2F7421C}" type="presParOf" srcId="{B51BC459-06F5-46E8-ABB6-7D142E083D2C}" destId="{9D3F10DE-8A63-4FD9-AF1C-F9649F525F2E}" srcOrd="3" destOrd="0" presId="urn:microsoft.com/office/officeart/2005/8/layout/radial4"/>
    <dgm:cxn modelId="{8E3C0E80-A57E-47C9-ACB6-7F8DCB2AFC8B}" type="presParOf" srcId="{B51BC459-06F5-46E8-ABB6-7D142E083D2C}" destId="{9906788F-4930-45F2-9BCB-9D78B322A548}" srcOrd="4" destOrd="0" presId="urn:microsoft.com/office/officeart/2005/8/layout/radial4"/>
    <dgm:cxn modelId="{01368FB1-B74A-4410-8128-35E437AA6F36}" type="presParOf" srcId="{B51BC459-06F5-46E8-ABB6-7D142E083D2C}" destId="{5DB95AC2-2D84-46EB-8F56-FD19A148070E}" srcOrd="5" destOrd="0" presId="urn:microsoft.com/office/officeart/2005/8/layout/radial4"/>
    <dgm:cxn modelId="{33964662-1536-4ECA-8FA6-B85CCEDE6A56}" type="presParOf" srcId="{B51BC459-06F5-46E8-ABB6-7D142E083D2C}" destId="{9B1B0B39-D039-42C8-B5E1-FA437536116C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16729" y="3232278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8816" y="2292096"/>
            <a:ext cx="51694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 по самообразованию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2016 – 2018г.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Тема: «Использование ТРИЗ в продуктивной деятельности дошкольников»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00928" y="4572000"/>
            <a:ext cx="2865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Полетаева Елена Борисовна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 №27 «Светлячок» ЯМР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Щедрино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352" y="1219200"/>
            <a:ext cx="4352544" cy="43891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Рисование свечой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1214_163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2287" y="2347018"/>
            <a:ext cx="4509128" cy="376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71214_163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264" y="2511552"/>
            <a:ext cx="3927178" cy="220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215_071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87" y="1242326"/>
            <a:ext cx="8253985" cy="531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84" y="621792"/>
            <a:ext cx="7912608" cy="87782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Рисование методом «тычка»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Тема: снегири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213_095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28" y="1747266"/>
            <a:ext cx="8749792" cy="492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26592"/>
            <a:ext cx="8173974" cy="804672"/>
          </a:xfrm>
        </p:spPr>
        <p:txBody>
          <a:bodyPr>
            <a:normAutofit/>
          </a:bodyPr>
          <a:lstStyle/>
          <a:p>
            <a:pPr algn="r"/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Тема:снегири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80213_0958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00" y="2011680"/>
            <a:ext cx="4096511" cy="2243328"/>
          </a:xfrm>
        </p:spPr>
      </p:pic>
      <p:pic>
        <p:nvPicPr>
          <p:cNvPr id="7" name="Содержимое 6" descr="20180213_0958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7897" y="2243328"/>
            <a:ext cx="4530004" cy="2548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2960" y="1219200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Техника «Печать листьев»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1002_104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3456"/>
            <a:ext cx="4317322" cy="2428493"/>
          </a:xfrm>
          <a:prstGeom prst="rect">
            <a:avLst/>
          </a:prstGeom>
        </p:spPr>
      </p:pic>
      <p:pic>
        <p:nvPicPr>
          <p:cNvPr id="4" name="Рисунок 3" descr="20171002_104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4736" y="1680210"/>
            <a:ext cx="4437887" cy="2496311"/>
          </a:xfrm>
          <a:prstGeom prst="rect">
            <a:avLst/>
          </a:prstGeom>
        </p:spPr>
      </p:pic>
      <p:pic>
        <p:nvPicPr>
          <p:cNvPr id="5" name="Рисунок 4" descr="20171002_104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6695" y="4169664"/>
            <a:ext cx="4475818" cy="251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929_162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376" y="2064258"/>
            <a:ext cx="7172960" cy="4034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002_10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79" y="1323569"/>
            <a:ext cx="8780949" cy="528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Мототипия</a:t>
            </a:r>
            <a:endParaRPr lang="ru-RU" b="1" dirty="0"/>
          </a:p>
        </p:txBody>
      </p:sp>
      <p:pic>
        <p:nvPicPr>
          <p:cNvPr id="5" name="Содержимое 4" descr="20180518_0902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01290" y="4334764"/>
            <a:ext cx="3886200" cy="2185988"/>
          </a:xfrm>
        </p:spPr>
      </p:pic>
      <p:pic>
        <p:nvPicPr>
          <p:cNvPr id="6" name="Содержимое 5" descr="20180518_0904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980426">
            <a:off x="4943492" y="1408686"/>
            <a:ext cx="3886200" cy="2185988"/>
          </a:xfrm>
        </p:spPr>
      </p:pic>
      <p:pic>
        <p:nvPicPr>
          <p:cNvPr id="7" name="Рисунок 6" descr="20180518_090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87239">
            <a:off x="121961" y="1364860"/>
            <a:ext cx="4018655" cy="226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518_09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75" y="1747266"/>
            <a:ext cx="7969504" cy="448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518_094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63513">
            <a:off x="-770297" y="2028802"/>
            <a:ext cx="5857265" cy="3294711"/>
          </a:xfrm>
          <a:prstGeom prst="rect">
            <a:avLst/>
          </a:prstGeom>
        </p:spPr>
      </p:pic>
      <p:pic>
        <p:nvPicPr>
          <p:cNvPr id="3" name="Рисунок 2" descr="20180518_094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5292">
            <a:off x="2163313" y="1492487"/>
            <a:ext cx="5295098" cy="2978493"/>
          </a:xfrm>
          <a:prstGeom prst="rect">
            <a:avLst/>
          </a:prstGeom>
        </p:spPr>
      </p:pic>
      <p:pic>
        <p:nvPicPr>
          <p:cNvPr id="4" name="Рисунок 3" descr="20180518_094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67740">
            <a:off x="4763726" y="2591668"/>
            <a:ext cx="4949446" cy="278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499616"/>
            <a:ext cx="7778496" cy="719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987552" y="2265090"/>
            <a:ext cx="73517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(В.А. Сухомлинский.)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329_101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09" y="1978914"/>
            <a:ext cx="7384288" cy="415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330_09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568" y="1527810"/>
            <a:ext cx="7926155" cy="445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" y="1182624"/>
            <a:ext cx="7209536" cy="540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432" y="890016"/>
            <a:ext cx="7344918" cy="12801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</a:t>
            </a:r>
            <a:br>
              <a:rPr lang="ru-RU" sz="3600" b="1" dirty="0" smtClean="0"/>
            </a:br>
            <a:r>
              <a:rPr lang="ru-RU" sz="3600" b="1" dirty="0" smtClean="0"/>
              <a:t>                 Дидактические игры</a:t>
            </a:r>
            <a:endParaRPr lang="ru-RU" sz="3600" b="1" dirty="0"/>
          </a:p>
        </p:txBody>
      </p:sp>
      <p:pic>
        <p:nvPicPr>
          <p:cNvPr id="5" name="Содержимое 4" descr="20180320_1619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908300"/>
            <a:ext cx="3886200" cy="2185988"/>
          </a:xfrm>
        </p:spPr>
      </p:pic>
      <p:pic>
        <p:nvPicPr>
          <p:cNvPr id="6" name="Содержимое 5" descr="20180320_1619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908300"/>
            <a:ext cx="3886200" cy="218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256" y="1402080"/>
            <a:ext cx="821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104" y="2097024"/>
            <a:ext cx="8302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родителей к созданию уголка по художественно-эстетическому развитию.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родителей: «Нетрадиционное рисование с детьми дома»», «Развитие творческих способностей с помощью нетрадиционных техник»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родителей в совместную проектную деятельность.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3488" y="1560577"/>
            <a:ext cx="2535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520" y="2551836"/>
            <a:ext cx="7949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Установить партнёрские отношения с семьёй каждого воспитанника и объединить усилия для развития и воспитания детей.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атмосферу общности интересов.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974848" y="153322"/>
            <a:ext cx="5998464" cy="205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Родители  принимали участие в проекте</a:t>
            </a:r>
            <a:endParaRPr lang="ru-RU" sz="2800" b="1" dirty="0"/>
          </a:p>
        </p:txBody>
      </p:sp>
      <p:pic>
        <p:nvPicPr>
          <p:cNvPr id="4" name="Рисунок 3" descr="20180321_073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01244">
            <a:off x="-968913" y="3190682"/>
            <a:ext cx="4088894" cy="1555475"/>
          </a:xfrm>
          <a:prstGeom prst="rect">
            <a:avLst/>
          </a:prstGeom>
        </p:spPr>
      </p:pic>
      <p:pic>
        <p:nvPicPr>
          <p:cNvPr id="5" name="Рисунок 4" descr="20180321_073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4829">
            <a:off x="651963" y="2950327"/>
            <a:ext cx="3832945" cy="2156031"/>
          </a:xfrm>
          <a:prstGeom prst="rect">
            <a:avLst/>
          </a:prstGeom>
        </p:spPr>
      </p:pic>
      <p:pic>
        <p:nvPicPr>
          <p:cNvPr id="6" name="Рисунок 5" descr="20180321_073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32327" y="3059665"/>
            <a:ext cx="3300979" cy="1856801"/>
          </a:xfrm>
          <a:prstGeom prst="rect">
            <a:avLst/>
          </a:prstGeom>
        </p:spPr>
      </p:pic>
      <p:pic>
        <p:nvPicPr>
          <p:cNvPr id="7" name="Рисунок 6" descr="20180321_0735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42323">
            <a:off x="4242956" y="2897801"/>
            <a:ext cx="3662138" cy="2059952"/>
          </a:xfrm>
          <a:prstGeom prst="rect">
            <a:avLst/>
          </a:prstGeom>
        </p:spPr>
      </p:pic>
      <p:pic>
        <p:nvPicPr>
          <p:cNvPr id="8" name="Рисунок 7" descr="20180326_0759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872866">
            <a:off x="6063580" y="3282013"/>
            <a:ext cx="3602962" cy="202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Принимали участие в районном конкурсе по декоративно-прикладному искусству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«Мир творческих фантазий»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Корешкова</a:t>
            </a:r>
            <a:r>
              <a:rPr lang="ru-RU" sz="2000" dirty="0" smtClean="0">
                <a:solidFill>
                  <a:srgbClr val="0070C0"/>
                </a:solidFill>
              </a:rPr>
              <a:t> Валерия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2017г.(2 место)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Матвеичева Анастасия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2018г.(2 место)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20180215_0932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714494" y="3570921"/>
            <a:ext cx="3887788" cy="2186881"/>
          </a:xfrm>
        </p:spPr>
      </p:pic>
      <p:pic>
        <p:nvPicPr>
          <p:cNvPr id="7" name="Содержимое 4" descr="DSC039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6820" y="2820636"/>
            <a:ext cx="4072130" cy="3649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096" y="1548384"/>
            <a:ext cx="742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педагогами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7888" y="2389632"/>
            <a:ext cx="8296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открытых показов НОД: «Заснеженное дерево» (26.01.2016); «Дымковская игрушка» (24.11.2017г).</a:t>
            </a:r>
          </a:p>
          <a:p>
            <a:pPr marL="514350" indent="-51435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4160" y="1548384"/>
            <a:ext cx="4011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Мои результаты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218944"/>
            <a:ext cx="790041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Познакомилась и овладела современными педагогическими технологиями  по нетрадиционным техникам рисования.</a:t>
            </a:r>
          </a:p>
          <a:p>
            <a:pPr indent="268288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появилась активность и самостоятельность  в изобразительной деятельности;</a:t>
            </a:r>
          </a:p>
          <a:p>
            <a:pPr indent="268288" algn="just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научились находить новые способы для художественного изображения, умение передавать в работах свои чувства с помощью различных средств выразительности.</a:t>
            </a:r>
          </a:p>
          <a:p>
            <a:pPr indent="268288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Составлена картотека нетрадиционных способов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рисования</a:t>
            </a:r>
          </a:p>
          <a:p>
            <a:pPr indent="268288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и упражнения  по нетрадиционному рисованию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475488" y="1511808"/>
            <a:ext cx="8132064" cy="228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Нетрадиционные техники рисования используют на сегодняшний день все чаще как в дошкольных учреждениях, так и для развития творческих способностей детей в домашних условиях.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10800000" flipV="1">
            <a:off x="451104" y="2378258"/>
            <a:ext cx="840028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Это– важнейшее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самовыражаться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рименение нетрадиционных материалов и техник способствует развитию у ребенка: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Мелкой моторики рук и тактильного восприятия;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Пространственной ориентировки на листе бумаги, глазомера и зрительного восприятия;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Внимания и усидчивости;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этой деятельности у дошкольника формируются навыки контроля и самоконтроля.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449" y="1950720"/>
            <a:ext cx="5766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2267711" y="1541616"/>
            <a:ext cx="4986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 самообразования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7136" y="258532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нетрадиционной техники рисования при организации изобразительной детской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872" y="1548384"/>
            <a:ext cx="232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024" y="2170176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научно-методическую литературу по данной теме.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Рассмотреть проблемы развития детского изобразительного творчества в психолого-педагогической и методической литературе.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Рассмотреть содержание и методик работы по использованию нетрадиционной техники изображения с целью развития детского творчества.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нетрадиционных способах рисования.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эстетическое отношение к окружающей действительности.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способность смотреть на мир и видеть его глазами художников, замечать и творить красоту.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творчество и фантазию, наблюдательность воображение, ассоциативное мышление и любознательность, чувствовать себя раскованнее, смелее, непосредственнее.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2607" y="1633729"/>
          <a:ext cx="8631935" cy="5095166"/>
        </p:xfrm>
        <a:graphic>
          <a:graphicData uri="http://schemas.openxmlformats.org/drawingml/2006/table">
            <a:tbl>
              <a:tblPr/>
              <a:tblGrid>
                <a:gridCol w="563804"/>
                <a:gridCol w="1666111"/>
                <a:gridCol w="923138"/>
                <a:gridCol w="3766589"/>
                <a:gridCol w="1712293"/>
              </a:tblGrid>
              <a:tr h="469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плана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Форма работы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Практические выводы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этап.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Аналитико-диагностический.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литературы, интернет ресурсов,  отбор технологий.     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теоретическими знаниями о нетрадиционной технике рисования.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Подобрана литература по данной теме.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Основной этап.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2017-2018гг..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педагогической диагностики по художественно- эстетическому развитию.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Апробация различных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педтехнологий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 методик организации работы с дошкольниками, составление перспективного плана работы с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детьми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его реализация.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Подбор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консультаций для родителей, оформление выставки в группе.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Анализ диагностики.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материала на уровне ДОУ.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Заключительный этап.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Обобщение.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2018г.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итогов. Оформление результатов работы по теме самообразования.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материалов на педсовете.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</a:endParaRPr>
                    </a:p>
                  </a:txBody>
                  <a:tcPr marL="48008" marR="48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19456" y="415044"/>
            <a:ext cx="86807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5280" y="987552"/>
            <a:ext cx="30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над темой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0208" y="1207008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2016 – 2018 гг.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12" y="2889504"/>
            <a:ext cx="55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38587848"/>
              </p:ext>
            </p:extLst>
          </p:nvPr>
        </p:nvGraphicFramePr>
        <p:xfrm>
          <a:off x="707136" y="1816608"/>
          <a:ext cx="7863840" cy="477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136" y="1706880"/>
            <a:ext cx="4401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с детьми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464" y="2865120"/>
            <a:ext cx="6595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педагогической диагностики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занятий с использованием нетрадиционных методов рисования.</a:t>
            </a:r>
          </a:p>
          <a:p>
            <a:pPr marL="742950" indent="-7429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     Выставка рисунков в групповой ячейке.</a:t>
            </a:r>
          </a:p>
          <a:p>
            <a:pPr marL="742950" indent="-742950" algn="just"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999744"/>
            <a:ext cx="4718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нетрадиционной техники на занятии и в совместной деятельности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Рисование солью, манкой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4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48" y="2046022"/>
            <a:ext cx="3486912" cy="4049977"/>
          </a:xfrm>
          <a:prstGeom prst="rect">
            <a:avLst/>
          </a:prstGeom>
        </p:spPr>
      </p:pic>
      <p:pic>
        <p:nvPicPr>
          <p:cNvPr id="4" name="Рисунок 3" descr="DSC04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42291" y="2299022"/>
            <a:ext cx="3872184" cy="432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581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Актуальность темы: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Рисование свечой</vt:lpstr>
      <vt:lpstr>Слайд 11</vt:lpstr>
      <vt:lpstr> Рисование методом «тычка» Тема: снегири</vt:lpstr>
      <vt:lpstr>Тема:снегири</vt:lpstr>
      <vt:lpstr>Слайд 14</vt:lpstr>
      <vt:lpstr>Слайд 15</vt:lpstr>
      <vt:lpstr>Слайд 16</vt:lpstr>
      <vt:lpstr>      Мототипия</vt:lpstr>
      <vt:lpstr>Слайд 18</vt:lpstr>
      <vt:lpstr>Слайд 19</vt:lpstr>
      <vt:lpstr>Слайд 20</vt:lpstr>
      <vt:lpstr>Слайд 21</vt:lpstr>
      <vt:lpstr>Слайд 22</vt:lpstr>
      <vt:lpstr>                                Дидактические игры</vt:lpstr>
      <vt:lpstr>Слайд 24</vt:lpstr>
      <vt:lpstr>Слайд 25</vt:lpstr>
      <vt:lpstr>Слайд 26</vt:lpstr>
      <vt:lpstr> Принимали участие в районном конкурсе по декоративно-прикладному искусству  «Мир творческих фантазий»</vt:lpstr>
      <vt:lpstr>Слайд 28</vt:lpstr>
      <vt:lpstr>Слайд 29</vt:lpstr>
      <vt:lpstr>Слайд 30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Елена</cp:lastModifiedBy>
  <cp:revision>107</cp:revision>
  <dcterms:created xsi:type="dcterms:W3CDTF">2016-11-18T14:12:19Z</dcterms:created>
  <dcterms:modified xsi:type="dcterms:W3CDTF">2018-10-07T07:23:05Z</dcterms:modified>
</cp:coreProperties>
</file>