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59" r:id="rId3"/>
    <p:sldId id="258" r:id="rId4"/>
    <p:sldId id="261" r:id="rId5"/>
    <p:sldId id="267" r:id="rId6"/>
    <p:sldId id="268" r:id="rId7"/>
    <p:sldId id="269" r:id="rId8"/>
    <p:sldId id="271" r:id="rId9"/>
    <p:sldId id="270" r:id="rId10"/>
    <p:sldId id="272" r:id="rId11"/>
    <p:sldId id="282" r:id="rId12"/>
    <p:sldId id="273" r:id="rId13"/>
    <p:sldId id="300" r:id="rId14"/>
    <p:sldId id="274" r:id="rId15"/>
    <p:sldId id="275" r:id="rId16"/>
    <p:sldId id="276" r:id="rId17"/>
    <p:sldId id="262" r:id="rId18"/>
    <p:sldId id="277" r:id="rId19"/>
    <p:sldId id="278" r:id="rId20"/>
    <p:sldId id="299" r:id="rId21"/>
    <p:sldId id="279" r:id="rId22"/>
    <p:sldId id="280" r:id="rId23"/>
    <p:sldId id="281" r:id="rId24"/>
    <p:sldId id="283" r:id="rId25"/>
    <p:sldId id="284" r:id="rId26"/>
    <p:sldId id="285" r:id="rId27"/>
    <p:sldId id="286" r:id="rId28"/>
    <p:sldId id="287" r:id="rId29"/>
    <p:sldId id="289" r:id="rId30"/>
    <p:sldId id="292" r:id="rId31"/>
    <p:sldId id="293" r:id="rId32"/>
    <p:sldId id="294" r:id="rId33"/>
    <p:sldId id="295" r:id="rId34"/>
    <p:sldId id="297" r:id="rId35"/>
    <p:sldId id="298" r:id="rId36"/>
    <p:sldId id="301" r:id="rId37"/>
    <p:sldId id="265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5050"/>
    <a:srgbClr val="CCFFCC"/>
    <a:srgbClr val="FFDA3B"/>
    <a:srgbClr val="DEBF0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84" autoAdjust="0"/>
    <p:restoredTop sz="94605" autoAdjust="0"/>
  </p:normalViewPr>
  <p:slideViewPr>
    <p:cSldViewPr>
      <p:cViewPr>
        <p:scale>
          <a:sx n="70" d="100"/>
          <a:sy n="70" d="100"/>
        </p:scale>
        <p:origin x="-1170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7520145"/>
      </p:ext>
    </p:extLst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6330619"/>
      </p:ext>
    </p:extLst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552848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2494456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6385090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073497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3383325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3199867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0343858"/>
      </p:ext>
    </p:extLst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3094071"/>
      </p:ext>
    </p:extLst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2827469"/>
      </p:ext>
    </p:extLst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2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35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" y="4695046"/>
            <a:ext cx="4593215" cy="2097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46600" y="4760912"/>
            <a:ext cx="4597400" cy="173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7010" y="60581"/>
            <a:ext cx="4597400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535996" y="60581"/>
            <a:ext cx="4597400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7224" y="1285860"/>
            <a:ext cx="750099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0" b="1" dirty="0" smtClean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innerShdw blurRad="88900" dist="50800" dir="13500000">
                    <a:prstClr val="black">
                      <a:alpha val="85000"/>
                    </a:prstClr>
                  </a:innerShdw>
                </a:effectLst>
                <a:latin typeface="Monotype Corsiva" pitchFamily="66" charset="0"/>
              </a:rPr>
              <a:t>Хохлома</a:t>
            </a:r>
            <a:endParaRPr lang="ru-RU" sz="17000" b="1" dirty="0">
              <a:ln w="12700">
                <a:solidFill>
                  <a:schemeClr val="tx1"/>
                </a:solidFill>
              </a:ln>
              <a:solidFill>
                <a:srgbClr val="FFFF00"/>
              </a:solidFill>
              <a:effectLst>
                <a:innerShdw blurRad="88900" dist="50800" dir="13500000">
                  <a:prstClr val="black">
                    <a:alpha val="85000"/>
                  </a:prst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2050" name="Picture 2" descr="D:\ПАПКА  D\Детский сад\КАРТИНКИ\Народные промыслы\Хохлома\2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587" y="452868"/>
            <a:ext cx="805605" cy="777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187587" y="5625400"/>
            <a:ext cx="8048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57686" y="3571876"/>
            <a:ext cx="45720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МДОУ № 27 Светлячок ЯМР</a:t>
            </a:r>
          </a:p>
          <a:p>
            <a:pPr algn="r"/>
            <a:r>
              <a:rPr lang="ru-RU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старшая группа </a:t>
            </a:r>
          </a:p>
          <a:p>
            <a:pPr algn="r"/>
            <a:r>
              <a:rPr lang="ru-RU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Полетаева Е.Б.</a:t>
            </a:r>
          </a:p>
          <a:p>
            <a:pPr algn="r"/>
            <a:r>
              <a:rPr lang="ru-RU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b="1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Щедрино</a:t>
            </a:r>
            <a:endParaRPr lang="ru-RU" b="1" i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endParaRPr lang="ru-RU" b="1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46835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ПАПКА  D\Детский сад\КАРТИНКИ\Народные промыслы\Хохлома\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7488" y="1071547"/>
            <a:ext cx="2857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643051"/>
            <a:ext cx="85011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/>
            <a:endParaRPr lang="ru-RU" sz="1400" dirty="0">
              <a:ea typeface="Times New Roman"/>
              <a:cs typeface="Symbo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3714752"/>
            <a:ext cx="82153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solidFill>
                <a:srgbClr val="000000"/>
              </a:solidFill>
              <a:ea typeface="Times New Roman"/>
              <a:cs typeface="Symbo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488" y="1000108"/>
            <a:ext cx="3857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Заключительный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1785926"/>
            <a:ext cx="814393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-папка-передвижка для родителей «Хохломская роспись»;</a:t>
            </a:r>
          </a:p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-расписанные блюдца для выставки народных мастеров.</a:t>
            </a:r>
          </a:p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-разделочные доски для выставки «Я, мама и хохлома»</a:t>
            </a:r>
          </a:p>
          <a:p>
            <a:pPr lvl="0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альбом  детских работ «Хохлома»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комплексно – тематическое занятие по теме: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Чудо-чудное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диво-дивное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Золотая Хохлома»</a:t>
            </a:r>
          </a:p>
          <a:p>
            <a:pPr lvl="0">
              <a:buFontTx/>
              <a:buChar char="-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443143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Оформление книжного уголка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D:\Users\Елена\Desktop\фото группа 5\20180329_1709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357562"/>
            <a:ext cx="3857652" cy="2143140"/>
          </a:xfrm>
          <a:prstGeom prst="rect">
            <a:avLst/>
          </a:prstGeom>
          <a:noFill/>
        </p:spPr>
      </p:pic>
      <p:pic>
        <p:nvPicPr>
          <p:cNvPr id="38915" name="Picture 3" descr="D:\Users\Елена\Desktop\фото группа 5\20180316_0737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48200" y="2727325"/>
            <a:ext cx="4038600" cy="2271713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71604" y="1500174"/>
            <a:ext cx="1403648" cy="131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Рассматриваем посуду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20180316_0737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00239"/>
            <a:ext cx="4038600" cy="2998799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4263"/>
            <a:ext cx="1403648" cy="131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 descr="D:\Users\Елена\Desktop\фото группа 5\20180330_0950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472780" y="2401088"/>
            <a:ext cx="4699031" cy="264320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Елена\Desktop\фото группа 5\группа 5\DSC04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Слушаем и смотрим о хохломе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D:\Users\Елена\Desktop\фото группа 5\20180330_095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89040" y="2060119"/>
            <a:ext cx="5080035" cy="3714776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429520" y="5072074"/>
            <a:ext cx="1403648" cy="131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Конструирование из бумаги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папье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маше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D:\Users\Елена\Desktop\фото группа 5\20180329_1012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429000"/>
            <a:ext cx="4038600" cy="2271713"/>
          </a:xfrm>
          <a:prstGeom prst="rect">
            <a:avLst/>
          </a:prstGeom>
          <a:noFill/>
        </p:spPr>
      </p:pic>
      <p:pic>
        <p:nvPicPr>
          <p:cNvPr id="31747" name="Picture 3" descr="D:\Users\Елена\Desktop\фото группа 5\20180329_1025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857364"/>
            <a:ext cx="4038600" cy="2271713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715140" y="4786322"/>
            <a:ext cx="1403648" cy="131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85786" y="1643050"/>
            <a:ext cx="1403648" cy="131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Расписываем блюдца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D:\Users\Елена\Desktop\фото группа 5\20180329_1541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ПАПКА  D\Детский сад\ПРЕЗЕНТАЦИИ\Хохлома\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9613" y="5093216"/>
            <a:ext cx="1884387" cy="17647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4263"/>
            <a:ext cx="1403648" cy="131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D:\Users\Елена\Desktop\фото группа 5\20180330_09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9" y="1285859"/>
            <a:ext cx="7429552" cy="41791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536619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D:\Users\Елена\Desktop\фото группа 5\20180330_090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0" y="1571612"/>
            <a:ext cx="8072496" cy="454077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072330" y="214290"/>
            <a:ext cx="1403648" cy="131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Users\Елена\Desktop\фото группа 5\20180330_090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570" y="1285860"/>
            <a:ext cx="7639458" cy="5072098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4263"/>
            <a:ext cx="1403648" cy="131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ПАПКА  D\Детский сад\ПРЕЗЕНТАЦИИ\Хохлома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ПАПКА  D\Детский сад\ПРЕЗЕНТАЦИИ\Хохлома\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653136"/>
            <a:ext cx="2421831" cy="196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2713" y="4624683"/>
            <a:ext cx="5832648" cy="1872208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DA3B"/>
                </a:solidFill>
                <a:latin typeface="Arial Black" pitchFamily="34" charset="0"/>
                <a:cs typeface="Arial" pitchFamily="34" charset="0"/>
              </a:rPr>
              <a:t>Хохлома </a:t>
            </a:r>
            <a:endParaRPr lang="ru-RU" sz="3200" b="1" dirty="0">
              <a:solidFill>
                <a:srgbClr val="FFDA3B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531812" y="620688"/>
            <a:ext cx="3824164" cy="360040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Хохломская роспись – 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Алых ягод россыпь,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Отголоски лета 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зелени травы.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Шёлковые всплески – 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Солнечно-медовой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Золотой листвы. 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красы точеной 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Сарафан парчовый,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волнам узоров яхонты горят.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за чародеи хохлому одели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этот несказанный праздничный наряд.</a:t>
            </a:r>
          </a:p>
          <a:p>
            <a:pPr marL="0" indent="0" algn="r">
              <a:buNone/>
            </a:pPr>
            <a:r>
              <a:rPr lang="ru-RU" sz="1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(П. Синявский)</a:t>
            </a:r>
          </a:p>
          <a:p>
            <a:endParaRPr lang="ru-RU" dirty="0"/>
          </a:p>
        </p:txBody>
      </p:sp>
      <p:pic>
        <p:nvPicPr>
          <p:cNvPr id="7" name="Picture 2" descr="C:\Users\Марина\Desktop\ПРОЕКТ ХОХЛОМА 2012\УЗОРЫ\Узор4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886" y="620713"/>
            <a:ext cx="3672315" cy="3600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0871237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Елена\Desktop\фото группа 5\группа 5\DSC040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«Узнай роспись»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D:\Users\Елена\Desktop\фото группа 5\20180320_1619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14282" y="5072074"/>
            <a:ext cx="1702692" cy="137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441308" y="214290"/>
            <a:ext cx="1702692" cy="137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Подвижная игра «Горелки»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D:\Users\Елена\Desktop\фото группа 5\20180330_0958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326108" y="2230737"/>
            <a:ext cx="4706362" cy="2928958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428728" y="2714620"/>
            <a:ext cx="1702692" cy="137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Подвижная игра «Ручеек»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D:\Users\Елена\Desktop\фото группа 5\20180330_1005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4260377">
            <a:off x="378216" y="2666368"/>
            <a:ext cx="4126479" cy="2321145"/>
          </a:xfrm>
          <a:prstGeom prst="rect">
            <a:avLst/>
          </a:prstGeom>
          <a:noFill/>
        </p:spPr>
      </p:pic>
      <p:pic>
        <p:nvPicPr>
          <p:cNvPr id="37891" name="Picture 3" descr="D:\Users\Елена\Desktop\фото группа 5\20180330_1006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6515115">
            <a:off x="4643252" y="2636265"/>
            <a:ext cx="4191729" cy="2357848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714744" y="1785926"/>
            <a:ext cx="1702692" cy="137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Комплексно – тематическое занятие по теме: «</a:t>
            </a:r>
            <a:r>
              <a:rPr lang="ru-RU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Чудо-чудное</a:t>
            </a: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диво-дивное</a:t>
            </a: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Золотая Хохлома»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9938" name="Picture 2" descr="D:\Users\Елена\Desktop\фото группа 5\20180330_100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587743" y="2841621"/>
            <a:ext cx="4826033" cy="2714644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14414" y="2786058"/>
            <a:ext cx="2469790" cy="20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Users\Елена\Desktop\фото группа 5\20180330_100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69"/>
            <a:ext cx="8643965" cy="486223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Users\Елена\Desktop\фото группа 5\20180330_095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381366" y="1690676"/>
            <a:ext cx="6096044" cy="3429024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14414" y="2786058"/>
            <a:ext cx="2469790" cy="20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альбом  детских работ «Хохлома»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3010" name="Picture 2" descr="D:\Users\Елена\Desktop\фото группа 5\20180326_1453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Я, мама и хохлома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D:\Users\Елена\Desktop\фото группа 5\20180329_1709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214686"/>
            <a:ext cx="4038600" cy="2428892"/>
          </a:xfrm>
          <a:prstGeom prst="rect">
            <a:avLst/>
          </a:prstGeom>
          <a:noFill/>
        </p:spPr>
      </p:pic>
      <p:pic>
        <p:nvPicPr>
          <p:cNvPr id="44035" name="Picture 3" descr="D:\Users\Елена\Desktop\фото группа 5\20180330_0949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48200" y="2727325"/>
            <a:ext cx="4038600" cy="2271713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5852" y="1357298"/>
            <a:ext cx="2032528" cy="166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Семья Сухоруковых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D:\Users\Елена\Desktop\фото группа 5\20180326_0759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702392">
            <a:off x="3777776" y="2519777"/>
            <a:ext cx="4933459" cy="277507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212" y="2143116"/>
            <a:ext cx="3262532" cy="266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35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ПАПКА  D\Детский сад\ПРЕЗЕНТАЦИИ\Хохлома\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653136"/>
            <a:ext cx="2421831" cy="196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2713" y="857232"/>
            <a:ext cx="5832648" cy="563965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rgbClr val="FFDA3B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928670"/>
            <a:ext cx="56436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Тип проекта – 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познавательно – творческий.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Руководитель проекта – 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(Полетаева Е.Б.)                                                     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Участники проекта –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дети, родители, педагоги.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Сроки реализации – 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3 недели, среднесрочный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316717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Семья Чистовых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D:\Users\Елена\Desktop\фото группа 5\20180321_0734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688652">
            <a:off x="4032907" y="1956322"/>
            <a:ext cx="5429473" cy="4053092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71472" y="2143116"/>
            <a:ext cx="3429023" cy="3068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Семья Комарова Тимофея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D:\Users\Елена\Desktop\фото группа 5\20180321_0734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4444314">
            <a:off x="324903" y="2298564"/>
            <a:ext cx="4902115" cy="2983802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6314" y="1857364"/>
            <a:ext cx="3262532" cy="266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Семья Феоктистовых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D:\Users\Елена\Desktop\фото группа 5\20180321_0734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833938" y="2198655"/>
            <a:ext cx="4191030" cy="2857521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71472" y="2143116"/>
            <a:ext cx="3429023" cy="3068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Семья Михайловых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D:\Users\Елена\Desktop\фото группа 5\20180321_0735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392037" y="2251640"/>
            <a:ext cx="5028762" cy="3382955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034" y="2000240"/>
            <a:ext cx="3262532" cy="266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Матвеичевых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D:\Users\Елена\Desktop\фото группа 5\20180330_0908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6367" y="2435345"/>
            <a:ext cx="3938289" cy="2496575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500562" y="2000240"/>
            <a:ext cx="3429023" cy="3068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400" dirty="0" smtClean="0">
                <a:latin typeface="Times New Roman"/>
                <a:ea typeface="Times New Roman"/>
                <a:cs typeface="Times New Roman"/>
              </a:rPr>
              <a:t>Детям была интересна и близка тематика проекта, поэтому дети с удовольствием принимали участие во всех мероприятиях; расписывали, конструировали, играли; с удовольствием рассматривали иллюстрации в книгах. В самостоятельной деятельности дети рисовали элементы росписи, расписывали посуду, используя бумажные шаблоны, раскраски.</a:t>
            </a:r>
            <a:endParaRPr lang="ru-RU" sz="3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400" dirty="0" smtClean="0">
                <a:latin typeface="Times New Roman"/>
                <a:ea typeface="Times New Roman"/>
                <a:cs typeface="Times New Roman"/>
              </a:rPr>
              <a:t>Родители поддержали педагога, проявили инициативу и творчество в конкурсе «Я мама и хохлома»(совместно с детьми расписывали разделочные доски) ; приняли активное участие в наполнении развивающей среды в группе. Педагоги </a:t>
            </a:r>
            <a:r>
              <a:rPr lang="ru-RU" sz="3400" dirty="0" smtClean="0">
                <a:latin typeface="Times New Roman"/>
                <a:ea typeface="Times New Roman"/>
                <a:cs typeface="Times New Roman"/>
              </a:rPr>
              <a:t>получили положительные </a:t>
            </a:r>
            <a:r>
              <a:rPr lang="ru-RU" sz="3400" dirty="0" smtClean="0">
                <a:latin typeface="Times New Roman"/>
                <a:ea typeface="Times New Roman"/>
                <a:cs typeface="Times New Roman"/>
              </a:rPr>
              <a:t>отзывы об организованной в </a:t>
            </a:r>
            <a:r>
              <a:rPr lang="ru-RU" sz="3400" dirty="0" smtClean="0">
                <a:latin typeface="Times New Roman"/>
                <a:ea typeface="Times New Roman"/>
                <a:cs typeface="Times New Roman"/>
              </a:rPr>
              <a:t>группе </a:t>
            </a:r>
            <a:r>
              <a:rPr lang="ru-RU" sz="3400" dirty="0" smtClean="0">
                <a:latin typeface="Times New Roman"/>
                <a:ea typeface="Times New Roman"/>
                <a:cs typeface="Times New Roman"/>
              </a:rPr>
              <a:t>выставке детско-родительских работ по теме проекта от детей, родителей. </a:t>
            </a:r>
            <a:endParaRPr lang="ru-RU" sz="3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400" dirty="0" smtClean="0">
                <a:latin typeface="Times New Roman"/>
                <a:ea typeface="Times New Roman"/>
                <a:cs typeface="Times New Roman"/>
              </a:rPr>
              <a:t>Таким образом, проделанная в ходе проекта работа, дала положительный результат не только в познавательном, </a:t>
            </a:r>
            <a:r>
              <a:rPr lang="ru-RU" sz="3400" dirty="0" smtClean="0">
                <a:latin typeface="Times New Roman"/>
                <a:ea typeface="Times New Roman"/>
                <a:cs typeface="Times New Roman"/>
              </a:rPr>
              <a:t>речевом, художественно – эстетическом,  </a:t>
            </a:r>
            <a:r>
              <a:rPr lang="ru-RU" sz="3400" dirty="0" smtClean="0">
                <a:latin typeface="Times New Roman"/>
                <a:ea typeface="Times New Roman"/>
                <a:cs typeface="Times New Roman"/>
              </a:rPr>
              <a:t>но и в социальном развитии детей; а так же способствовала возникновению интереса и желания у родителей принять участие в проекте «Хохлома»; сблизила детей, родителей и педагогов группы.</a:t>
            </a:r>
            <a:endParaRPr lang="ru-RU" sz="3400" dirty="0" smtClean="0">
              <a:ea typeface="Calibri"/>
              <a:cs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Елена\Desktop\фото группа 5\группа 5\DSC042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АПКА  D\Детский сад\ПРЕЗЕНТАЦИИ\Хохлома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35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ПАПКА  D\Детский сад\ПРЕЗЕНТАЦИИ\Хохлома\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" y="4695046"/>
            <a:ext cx="4593215" cy="2097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3399" y="4695046"/>
            <a:ext cx="4597400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7010" y="60581"/>
            <a:ext cx="4597400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535996" y="60581"/>
            <a:ext cx="4597400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5954" y="2923470"/>
            <a:ext cx="7848872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innerShdw blurRad="88900" dist="50800" dir="13500000">
                    <a:prstClr val="black">
                      <a:alpha val="85000"/>
                    </a:prstClr>
                  </a:innerShdw>
                </a:effectLst>
                <a:latin typeface="Arial Black" pitchFamily="34" charset="0"/>
              </a:rPr>
              <a:t>Спасибо за внимание!</a:t>
            </a:r>
            <a:endParaRPr lang="ru-RU" sz="4400" b="1" dirty="0">
              <a:ln w="12700">
                <a:solidFill>
                  <a:schemeClr val="tx1"/>
                </a:solidFill>
              </a:ln>
              <a:solidFill>
                <a:srgbClr val="FFFF00"/>
              </a:solidFill>
              <a:effectLst>
                <a:innerShdw blurRad="88900" dist="50800" dir="13500000">
                  <a:prstClr val="black">
                    <a:alpha val="85000"/>
                  </a:prstClr>
                </a:innerShdw>
              </a:effectLst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58" y="476672"/>
            <a:ext cx="8048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168775" y="5589240"/>
            <a:ext cx="8048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7949930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ПАПКА  D\Детский сад\ПРЕЗЕНТАЦИИ\Хохлома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0505"/>
            <a:ext cx="9644002" cy="72285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ПАПКА  D\Детский сад\ПРЕЗЕНТАЦИИ\Хохлома\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24683"/>
            <a:ext cx="2528323" cy="20172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8596" y="285728"/>
            <a:ext cx="8715404" cy="5214974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Актуальность</a:t>
            </a:r>
          </a:p>
          <a:p>
            <a:pPr algn="ctr"/>
            <a:endParaRPr lang="ru-RU" sz="3200" b="1" dirty="0" smtClean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  <a:p>
            <a:pPr algn="ctr"/>
            <a:endParaRPr lang="ru-RU" sz="3200" b="1" dirty="0">
              <a:solidFill>
                <a:srgbClr val="FFDA3B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1500175"/>
            <a:ext cx="76438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Воспитание гражданина и патриота, знающего и любящего свою Родину задача особенно актуальная сегодня, не может быть успешно решена без глубокого познания духовного богатства своего народа, освоения народной культуры. Процесс познания и усвоения должны начинаться, как можно раньше, как образно говорит наш народ: «с молоком матери» ребенок должен впитывать культуру своего народа через колыбельные песни,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пестушки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игры-забавы, загадки, пословицы, поговорки, сказки, произведения народного декоративно-прикладного искусства. Только в этом случае народное искусство – этот незамутненный источник прекрасного оставит в душе ребенка глубокий след, вызовет устойчивый интерес. Именно это и побудило провести целенаправленную работу по воспитанию детей на материале народного искусства.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8522848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ПАПКА  D\Детский сад\КАРТИНКИ\Народные промыслы\Хохлома\2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19" y="0"/>
            <a:ext cx="919301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57356" y="1000109"/>
            <a:ext cx="50006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/>
                <a:ea typeface="Times New Roman"/>
                <a:cs typeface="Times New Roman"/>
              </a:rPr>
              <a:t>Цель проекта:</a:t>
            </a:r>
          </a:p>
          <a:p>
            <a:pPr algn="ctr"/>
            <a:endParaRPr lang="ru-RU" b="1" dirty="0" smtClean="0">
              <a:latin typeface="Times New Roman"/>
              <a:ea typeface="Times New Roman"/>
              <a:cs typeface="Times New Roman"/>
            </a:endParaRPr>
          </a:p>
          <a:p>
            <a:pPr algn="ctr"/>
            <a:endParaRPr lang="ru-RU" b="1" dirty="0" smtClean="0">
              <a:latin typeface="Times New Roman"/>
              <a:ea typeface="Times New Roman"/>
              <a:cs typeface="Times New Roman"/>
            </a:endParaRPr>
          </a:p>
          <a:p>
            <a:pPr algn="ctr"/>
            <a:endParaRPr lang="ru-RU" b="1" dirty="0" smtClean="0">
              <a:latin typeface="Times New Roman"/>
              <a:ea typeface="Times New Roman"/>
              <a:cs typeface="Times New Roman"/>
            </a:endParaRPr>
          </a:p>
          <a:p>
            <a:pPr algn="ctr"/>
            <a:endParaRPr lang="ru-RU" b="1" dirty="0" smtClean="0">
              <a:latin typeface="Times New Roman"/>
              <a:ea typeface="Times New Roman"/>
              <a:cs typeface="Times New Roman"/>
            </a:endParaRPr>
          </a:p>
          <a:p>
            <a:pPr algn="ctr"/>
            <a:endParaRPr lang="ru-RU" b="1" dirty="0" smtClean="0">
              <a:latin typeface="Times New Roman"/>
              <a:ea typeface="Times New Roman"/>
              <a:cs typeface="Times New Roman"/>
            </a:endParaRPr>
          </a:p>
          <a:p>
            <a:pPr algn="ctr"/>
            <a:endParaRPr lang="ru-RU" b="1" dirty="0" smtClean="0"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lang="ru-RU" sz="1400" dirty="0" smtClean="0">
                <a:ea typeface="Calibri"/>
                <a:cs typeface="Times New Roman"/>
              </a:rPr>
              <a:t/>
            </a:r>
            <a:br>
              <a:rPr lang="ru-RU" sz="1400" dirty="0" smtClean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1928802"/>
            <a:ext cx="778674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формировать интерес к народным промыслам России на примере хохломского промысла,</a:t>
            </a:r>
            <a:r>
              <a:rPr lang="ru-RU" sz="3200" dirty="0" smtClean="0">
                <a:latin typeface="Times New Roman"/>
                <a:ea typeface="Times New Roman"/>
                <a:cs typeface="Times New Roman"/>
              </a:rPr>
              <a:t> раскрытие совместного творчества детей и родителей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886450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ПАПКА  D\Детский сад\КАРТИНКИ\Народные промыслы\Хохлома\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7488" y="1071547"/>
            <a:ext cx="2857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/>
                <a:ea typeface="Times New Roman"/>
              </a:rPr>
              <a:t>Задачи: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643051"/>
            <a:ext cx="85011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Образовательные: </a:t>
            </a:r>
            <a:endParaRPr lang="ru-RU" sz="1400" dirty="0" smtClean="0">
              <a:ea typeface="Times New Roman"/>
              <a:cs typeface="Calibri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Symbol"/>
              </a:rPr>
              <a:t>Продолжать знакомить детей с декоративно-прикладным искусством - хохломской росписью. </a:t>
            </a:r>
            <a:endParaRPr lang="ru-RU" sz="1400" dirty="0" smtClean="0">
              <a:ea typeface="Times New Roman"/>
              <a:cs typeface="Symbol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Symbol"/>
              </a:rPr>
              <a:t>Способствовать формированию навыка рисования в хохломской технике. </a:t>
            </a:r>
            <a:endParaRPr lang="ru-RU" sz="1400" dirty="0" smtClean="0">
              <a:ea typeface="Times New Roman"/>
              <a:cs typeface="Symbol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Symbol"/>
              </a:rPr>
              <a:t>Способствовать творческому самовыражению воспитанников. . </a:t>
            </a:r>
            <a:endParaRPr lang="ru-RU" sz="1400" dirty="0" smtClean="0">
              <a:ea typeface="Times New Roman"/>
              <a:cs typeface="Symbol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Symbol"/>
              </a:rPr>
              <a:t>        Побуждать самостоятельно и творчески применять умения и навыки, полученные на занятиях.</a:t>
            </a:r>
            <a:r>
              <a:rPr lang="ru-RU" sz="1400" u="sng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</a:t>
            </a:r>
          </a:p>
          <a:p>
            <a:r>
              <a:rPr lang="ru-RU" sz="1400" u="sng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Развивающие: </a:t>
            </a:r>
            <a:endParaRPr lang="ru-RU" sz="1400" dirty="0" smtClean="0">
              <a:ea typeface="Times New Roman"/>
              <a:cs typeface="Calibri"/>
            </a:endParaRPr>
          </a:p>
          <a:p>
            <a:pPr marL="342900" lvl="0" indent="-342900">
              <a:buFont typeface="Symbol"/>
              <a:buChar char=""/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Symbol"/>
              </a:rPr>
              <a:t>Развивать цветовое восприятие, композиционные умения.</a:t>
            </a:r>
            <a:endParaRPr lang="ru-RU" sz="1400" dirty="0" smtClean="0">
              <a:ea typeface="Times New Roman"/>
              <a:cs typeface="Symbol"/>
            </a:endParaRPr>
          </a:p>
          <a:p>
            <a:pPr marL="342900" lvl="0" indent="-342900">
              <a:buFont typeface="Symbol"/>
              <a:buChar char=""/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Symbol"/>
              </a:rPr>
              <a:t>Развивать внимание, мышление, творческое воображение, зрительную память, умение анализировать.</a:t>
            </a:r>
            <a:endParaRPr lang="ru-RU" sz="1400" dirty="0" smtClean="0">
              <a:ea typeface="Times New Roman"/>
              <a:cs typeface="Symbol"/>
            </a:endParaRPr>
          </a:p>
          <a:p>
            <a:pPr marL="342900" lvl="0" indent="-342900">
              <a:buFont typeface="Symbol"/>
              <a:buChar char=""/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Symbol"/>
              </a:rPr>
              <a:t>Активизировать словарь: «Золотая хохлома», фон, элемент, завиток, тычок, травка, чашелистик.</a:t>
            </a:r>
          </a:p>
          <a:p>
            <a:pPr marL="342900" lvl="0" indent="-342900"/>
            <a:endParaRPr lang="ru-RU" sz="1400" dirty="0">
              <a:ea typeface="Times New Roman"/>
              <a:cs typeface="Symbo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3714752"/>
            <a:ext cx="82153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 smtClean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Воспитательные: </a:t>
            </a:r>
            <a:endParaRPr lang="ru-RU" sz="1400" dirty="0" smtClean="0">
              <a:ea typeface="Times New Roman"/>
              <a:cs typeface="Calibri"/>
            </a:endParaRPr>
          </a:p>
          <a:p>
            <a:pPr marL="342900" lvl="0" indent="-342900">
              <a:buFont typeface="Symbol"/>
              <a:buChar char=""/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Symbol"/>
              </a:rPr>
              <a:t>Воспитывать у детей любовь к русскому прикладному искусству.</a:t>
            </a:r>
            <a:endParaRPr lang="ru-RU" sz="1400" dirty="0" smtClean="0">
              <a:solidFill>
                <a:srgbClr val="000000"/>
              </a:solidFill>
              <a:ea typeface="Times New Roman"/>
              <a:cs typeface="Symbol"/>
            </a:endParaRPr>
          </a:p>
          <a:p>
            <a:pPr marL="342900" lvl="0" indent="-342900">
              <a:buFont typeface="Symbol"/>
              <a:buChar char=""/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Symbol"/>
              </a:rPr>
              <a:t>Воспитывать уважение к работе народных мастеров.</a:t>
            </a:r>
            <a:endParaRPr lang="ru-RU" sz="1400" dirty="0" smtClean="0">
              <a:solidFill>
                <a:srgbClr val="000000"/>
              </a:solidFill>
              <a:ea typeface="Times New Roman"/>
              <a:cs typeface="Symbol"/>
            </a:endParaRPr>
          </a:p>
          <a:p>
            <a:pPr marL="342900" lvl="0" indent="-342900">
              <a:buFont typeface="Symbol"/>
              <a:buChar char=""/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Symbol"/>
              </a:rPr>
              <a:t>Воспитывать эстетические и этические чувства.</a:t>
            </a:r>
            <a:endParaRPr lang="ru-RU" sz="1400" dirty="0" smtClean="0">
              <a:solidFill>
                <a:srgbClr val="000000"/>
              </a:solidFill>
              <a:ea typeface="Times New Roman"/>
              <a:cs typeface="Symbol"/>
            </a:endParaRPr>
          </a:p>
          <a:p>
            <a:pPr marL="342900" lvl="0" indent="-342900">
              <a:buFont typeface="Symbol"/>
              <a:buChar char=""/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Symbol"/>
              </a:rPr>
              <a:t>Прививать любовь к русскому быту с помощью рассказов, стихотворений, русского фольклора</a:t>
            </a:r>
            <a:endParaRPr lang="ru-RU" sz="1400" dirty="0" smtClean="0">
              <a:solidFill>
                <a:srgbClr val="000000"/>
              </a:solidFill>
              <a:ea typeface="Times New Roman"/>
              <a:cs typeface="Symbo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443143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ПАПКА  D\Детский сад\КАРТИНКИ\Народные промыслы\Хохлома\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7488" y="1071547"/>
            <a:ext cx="2857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643051"/>
            <a:ext cx="85011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/>
            <a:endParaRPr lang="ru-RU" sz="1400" dirty="0">
              <a:ea typeface="Times New Roman"/>
              <a:cs typeface="Symbo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3714752"/>
            <a:ext cx="82153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solidFill>
                <a:srgbClr val="000000"/>
              </a:solidFill>
              <a:ea typeface="Times New Roman"/>
              <a:cs typeface="Symbo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488" y="1000108"/>
            <a:ext cx="3857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Планируемые результаты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1714487"/>
            <a:ext cx="857256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развитие интереса детей к декоративно – прикладному промыслу  хохломе;</a:t>
            </a:r>
            <a:endParaRPr lang="ru-RU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самостоятельно и творчески применяют умения и навыки, полученные на занятиях в самостоятельной художественной деятельности;</a:t>
            </a:r>
          </a:p>
          <a:p>
            <a:pPr algn="just">
              <a:lnSpc>
                <a:spcPct val="115000"/>
              </a:lnSpc>
            </a:pP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выделяют характерные средства выразительности хохломской росписи: элементы узора, колорит, сочетание цветов, композицию цветовых пятен, симметрию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ассиметрию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узоре, этапы росписи  и т.п.;</a:t>
            </a:r>
            <a:endParaRPr lang="ru-RU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получат эмоциональный отклик от своей работы;</a:t>
            </a:r>
            <a:endParaRPr lang="ru-RU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пополнение книжного уголка книгами по декоративно- прикладному искусству</a:t>
            </a:r>
            <a:endParaRPr lang="ru-RU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изготовление </a:t>
            </a: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совместных творческих работ с детьми и родителями;</a:t>
            </a:r>
            <a:endParaRPr lang="ru-RU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оформление проекта.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443143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ПАПКА  D\Детский сад\КАРТИНКИ\Народные промыслы\Хохлома\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7488" y="1071547"/>
            <a:ext cx="2857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643051"/>
            <a:ext cx="85011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/>
            <a:endParaRPr lang="ru-RU" sz="1400" dirty="0">
              <a:ea typeface="Times New Roman"/>
              <a:cs typeface="Symbo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3714752"/>
            <a:ext cx="82153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solidFill>
                <a:srgbClr val="000000"/>
              </a:solidFill>
              <a:ea typeface="Times New Roman"/>
              <a:cs typeface="Symbo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488" y="1000108"/>
            <a:ext cx="38576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 этап Подготовительный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2071678"/>
            <a:ext cx="8643998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вызвать интерес детей и родителей к выбранной теме проекта;</a:t>
            </a:r>
            <a:endParaRPr lang="ru-RU" sz="2400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-предложить детям принести в группу из дома книги и предметы быта, расписанные данной росписью.</a:t>
            </a:r>
            <a:endParaRPr lang="ru-RU" sz="2400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-рассматривание иллюстраций по хохломской росписи;</a:t>
            </a:r>
            <a:endParaRPr lang="ru-RU" sz="2400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-оформление книжного уголка в группе;</a:t>
            </a:r>
            <a:endParaRPr lang="ru-RU" sz="2400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-подбор наглядно-дидактического материала.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443143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ПАПКА  D\Детский сад\КАРТИНКИ\Народные промыслы\Хохлома\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7488" y="1071547"/>
            <a:ext cx="2857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643051"/>
            <a:ext cx="85011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/>
            <a:endParaRPr lang="ru-RU" sz="1400" dirty="0">
              <a:ea typeface="Times New Roman"/>
              <a:cs typeface="Symbo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3714752"/>
            <a:ext cx="82153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solidFill>
                <a:srgbClr val="000000"/>
              </a:solidFill>
              <a:ea typeface="Times New Roman"/>
              <a:cs typeface="Symbo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488" y="1000108"/>
            <a:ext cx="3857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2 этап Основной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1500174"/>
            <a:ext cx="85725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u="sng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Формы работы с дошкольниками:</a:t>
            </a:r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беседы о хохломском промысле,  об особенностях узора, композиции, цветосочетании;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рассматривание элементов росписи;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рисование основных элементов хохломской росписи в порядке усложнения;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непосредственная образовательная деятельность;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познавательные рассказы воспитателя;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просмотр фильма о хохломском промысле;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дидактические игры;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раскрашивание плоскостных силуэтов: ложек, чашек, солонок, вазочек;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рассматривание иллюстраций и хохломских изделий;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изготовление в технике папье-маше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блюдцев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их роспись хохломским узором.</a:t>
            </a:r>
          </a:p>
          <a:p>
            <a:pPr algn="just"/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Взаимодействие с родителями:</a:t>
            </a:r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роспись разделочных досок«Я, мама и хохлома»;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обеспечение материалами (клей, газеты).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443143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1106</TotalTime>
  <Words>745</Words>
  <Application>Microsoft Office PowerPoint</Application>
  <PresentationFormat>Экран (4:3)</PresentationFormat>
  <Paragraphs>121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Оформление книжного уголка</vt:lpstr>
      <vt:lpstr>Рассматриваем посуду</vt:lpstr>
      <vt:lpstr>Слайд 13</vt:lpstr>
      <vt:lpstr>Слушаем и смотрим о хохломе</vt:lpstr>
      <vt:lpstr>Конструирование из бумаги папье - маше</vt:lpstr>
      <vt:lpstr>Расписываем блюдца</vt:lpstr>
      <vt:lpstr>Слайд 17</vt:lpstr>
      <vt:lpstr>Слайд 18</vt:lpstr>
      <vt:lpstr>Слайд 19</vt:lpstr>
      <vt:lpstr>Слайд 20</vt:lpstr>
      <vt:lpstr>Дидактическая игра  «Узнай роспись»</vt:lpstr>
      <vt:lpstr>Подвижная игра «Горелки»</vt:lpstr>
      <vt:lpstr>Подвижная игра «Ручеек»</vt:lpstr>
      <vt:lpstr> Комплексно – тематическое занятие по теме: «Чудо-чудное, диво-дивное Золотая Хохлома» </vt:lpstr>
      <vt:lpstr>Слайд 25</vt:lpstr>
      <vt:lpstr>Слайд 26</vt:lpstr>
      <vt:lpstr> альбом  детских работ «Хохлома» </vt:lpstr>
      <vt:lpstr>Я, мама и хохлома</vt:lpstr>
      <vt:lpstr>Семья Сухоруковых</vt:lpstr>
      <vt:lpstr>Семья Чистовых</vt:lpstr>
      <vt:lpstr>Семья Комарова Тимофея</vt:lpstr>
      <vt:lpstr>Семья Феоктистовых</vt:lpstr>
      <vt:lpstr>Семья Михайловых</vt:lpstr>
      <vt:lpstr>Семья Матвеичевых</vt:lpstr>
      <vt:lpstr>Результат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Елена</cp:lastModifiedBy>
  <cp:revision>80</cp:revision>
  <dcterms:created xsi:type="dcterms:W3CDTF">2015-01-05T08:33:55Z</dcterms:created>
  <dcterms:modified xsi:type="dcterms:W3CDTF">2018-04-09T15:34:24Z</dcterms:modified>
</cp:coreProperties>
</file>