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1" r:id="rId8"/>
    <p:sldId id="280" r:id="rId9"/>
    <p:sldId id="283" r:id="rId10"/>
    <p:sldId id="282" r:id="rId11"/>
    <p:sldId id="284" r:id="rId12"/>
    <p:sldId id="265" r:id="rId13"/>
    <p:sldId id="287" r:id="rId14"/>
    <p:sldId id="29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581" autoAdjust="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5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5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6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436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69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45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9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1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9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2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7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0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2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2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59F32C-5E5F-47B9-9DBB-DDD0A72E7B1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656468-086B-4849-923E-88A71716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25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878889"/>
            <a:ext cx="8001000" cy="1686758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atin typeface="Sitka Small" panose="02000505000000020004" pitchFamily="2" charset="0"/>
              </a:rPr>
              <a:t>Творческий проект</a:t>
            </a:r>
            <a:br>
              <a:rPr lang="ru-RU" sz="4000" b="1" cap="none" dirty="0" smtClean="0">
                <a:latin typeface="Sitka Small" panose="02000505000000020004" pitchFamily="2" charset="0"/>
              </a:rPr>
            </a:br>
            <a:r>
              <a:rPr lang="ru-RU" sz="4000" b="1" cap="none" dirty="0" smtClean="0">
                <a:latin typeface="Sitka Small" panose="02000505000000020004" pitchFamily="2" charset="0"/>
              </a:rPr>
              <a:t>«Некрасов и дети»</a:t>
            </a:r>
            <a:endParaRPr lang="ru-RU" sz="4000" b="1" cap="none" dirty="0">
              <a:latin typeface="Sitka Small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latin typeface="Sitka Small" panose="02000505000000020004" pitchFamily="2" charset="0"/>
              </a:rPr>
              <a:t>Автор проекта </a:t>
            </a:r>
            <a:r>
              <a:rPr lang="ru-RU" b="1" dirty="0" smtClean="0">
                <a:latin typeface="Sitka Small" panose="02000505000000020004" pitchFamily="2" charset="0"/>
              </a:rPr>
              <a:t> </a:t>
            </a:r>
            <a:endParaRPr lang="ru-RU" b="1" dirty="0" smtClean="0">
              <a:latin typeface="Sitka Small" panose="02000505000000020004" pitchFamily="2" charset="0"/>
            </a:endParaRPr>
          </a:p>
          <a:p>
            <a:pPr algn="ctr"/>
            <a:r>
              <a:rPr lang="ru-RU" b="1" dirty="0">
                <a:latin typeface="Sitka Small" panose="02000505000000020004" pitchFamily="2" charset="0"/>
              </a:rPr>
              <a:t>с</a:t>
            </a:r>
            <a:r>
              <a:rPr lang="ru-RU" b="1" dirty="0" smtClean="0">
                <a:latin typeface="Sitka Small" panose="02000505000000020004" pitchFamily="2" charset="0"/>
              </a:rPr>
              <a:t>тарший </a:t>
            </a:r>
            <a:r>
              <a:rPr lang="ru-RU" b="1" dirty="0">
                <a:latin typeface="Sitka Small" panose="02000505000000020004" pitchFamily="2" charset="0"/>
              </a:rPr>
              <a:t>воспитатель: </a:t>
            </a:r>
            <a:r>
              <a:rPr lang="ru-RU" b="1" dirty="0" err="1">
                <a:latin typeface="Sitka Small" panose="02000505000000020004" pitchFamily="2" charset="0"/>
              </a:rPr>
              <a:t>Базна</a:t>
            </a:r>
            <a:r>
              <a:rPr lang="ru-RU" b="1" dirty="0">
                <a:latin typeface="Sitka Small" panose="02000505000000020004" pitchFamily="2" charset="0"/>
              </a:rPr>
              <a:t> Л.В.</a:t>
            </a:r>
          </a:p>
          <a:p>
            <a:pPr algn="ctr"/>
            <a:r>
              <a:rPr lang="ru-RU" b="1" dirty="0">
                <a:latin typeface="Sitka Small" panose="02000505000000020004" pitchFamily="2" charset="0"/>
              </a:rPr>
              <a:t>МДОУ №27 «Светлячок» ЯМР </a:t>
            </a:r>
            <a:endParaRPr lang="ru-RU" b="1" dirty="0" smtClean="0">
              <a:latin typeface="Sitka Small" panose="02000505000000020004" pitchFamily="2" charset="0"/>
            </a:endParaRPr>
          </a:p>
          <a:p>
            <a:pPr algn="ctr"/>
            <a:r>
              <a:rPr lang="ru-RU" b="1" dirty="0" smtClean="0">
                <a:latin typeface="Sitka Small" panose="02000505000000020004" pitchFamily="2" charset="0"/>
              </a:rPr>
              <a:t>п</a:t>
            </a:r>
            <a:r>
              <a:rPr lang="ru-RU" b="1" dirty="0">
                <a:latin typeface="Sitka Small" panose="02000505000000020004" pitchFamily="2" charset="0"/>
              </a:rPr>
              <a:t>. </a:t>
            </a:r>
            <a:r>
              <a:rPr lang="ru-RU" b="1" dirty="0" err="1">
                <a:latin typeface="Sitka Small" panose="02000505000000020004" pitchFamily="2" charset="0"/>
              </a:rPr>
              <a:t>Щедрино</a:t>
            </a:r>
            <a:endParaRPr lang="ru-RU" b="1" dirty="0">
              <a:latin typeface="Sitka Small" panose="02000505000000020004" pitchFamily="2" charset="0"/>
            </a:endParaRPr>
          </a:p>
          <a:p>
            <a:pPr algn="ctr"/>
            <a:r>
              <a:rPr lang="ru-RU" b="1" dirty="0" smtClean="0">
                <a:latin typeface="Sitka Small" panose="02000505000000020004" pitchFamily="2" charset="0"/>
              </a:rPr>
              <a:t>10.12.2017г</a:t>
            </a:r>
            <a:r>
              <a:rPr lang="ru-RU" b="1" dirty="0">
                <a:latin typeface="Sitka Small" panose="02000505000000020004" pitchFamily="2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4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1740022"/>
            <a:ext cx="3657600" cy="46163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Sitka Small" panose="02000505000000020004" pitchFamily="2" charset="0"/>
              </a:rPr>
              <a:t>«</a:t>
            </a:r>
            <a:r>
              <a:rPr lang="ru-RU" sz="1800" b="1" cap="none" dirty="0">
                <a:latin typeface="Sitka Small" panose="02000505000000020004" pitchFamily="2" charset="0"/>
              </a:rPr>
              <a:t>Дед </a:t>
            </a:r>
            <a:r>
              <a:rPr lang="ru-RU" sz="1800" b="1" cap="none" dirty="0" err="1">
                <a:latin typeface="Sitka Small" panose="02000505000000020004" pitchFamily="2" charset="0"/>
              </a:rPr>
              <a:t>Мазай</a:t>
            </a:r>
            <a:r>
              <a:rPr lang="ru-RU" sz="1800" b="1" cap="none" dirty="0">
                <a:latin typeface="Sitka Small" panose="02000505000000020004" pitchFamily="2" charset="0"/>
              </a:rPr>
              <a:t> и зайцы</a:t>
            </a:r>
            <a:r>
              <a:rPr lang="ru-RU" sz="1800" b="1" dirty="0">
                <a:latin typeface="Sitka Small" panose="02000505000000020004" pitchFamily="2" charset="0"/>
              </a:rPr>
              <a:t>»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58900"/>
            <a:ext cx="59436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2920753"/>
            <a:ext cx="3657600" cy="1380313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Sitka Small" panose="02000505000000020004" pitchFamily="2" charset="0"/>
              </a:rPr>
              <a:t>Вижу один островок небольшой — </a:t>
            </a:r>
            <a:br>
              <a:rPr lang="ru-RU" sz="1800" b="1" dirty="0">
                <a:latin typeface="Sitka Small" panose="02000505000000020004" pitchFamily="2" charset="0"/>
              </a:rPr>
            </a:br>
            <a:r>
              <a:rPr lang="ru-RU" sz="1800" b="1" dirty="0">
                <a:latin typeface="Sitka Small" panose="02000505000000020004" pitchFamily="2" charset="0"/>
              </a:rPr>
              <a:t>Зайцы на нём </a:t>
            </a:r>
            <a:r>
              <a:rPr lang="ru-RU" sz="1800" b="1" dirty="0" err="1">
                <a:latin typeface="Sitka Small" panose="02000505000000020004" pitchFamily="2" charset="0"/>
              </a:rPr>
              <a:t>собралися</a:t>
            </a:r>
            <a:r>
              <a:rPr lang="ru-RU" sz="1800" b="1" dirty="0">
                <a:latin typeface="Sitka Small" panose="02000505000000020004" pitchFamily="2" charset="0"/>
              </a:rPr>
              <a:t> гурьбой. </a:t>
            </a:r>
          </a:p>
        </p:txBody>
      </p:sp>
    </p:spTree>
    <p:extLst>
      <p:ext uri="{BB962C8B-B14F-4D97-AF65-F5344CB8AC3E}">
        <p14:creationId xmlns:p14="http://schemas.microsoft.com/office/powerpoint/2010/main" val="20501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1180730"/>
            <a:ext cx="3657600" cy="932154"/>
          </a:xfrm>
        </p:spPr>
        <p:txBody>
          <a:bodyPr>
            <a:normAutofit/>
          </a:bodyPr>
          <a:lstStyle/>
          <a:p>
            <a:pPr algn="ctr"/>
            <a:r>
              <a:rPr lang="ru-RU" sz="1800" b="1" cap="none" dirty="0" smtClean="0">
                <a:latin typeface="Sitka Small" panose="02000505000000020004" pitchFamily="2" charset="0"/>
              </a:rPr>
              <a:t>В зимние сумерки</a:t>
            </a:r>
            <a:r>
              <a:rPr lang="ru-RU" sz="1800" cap="none" dirty="0" smtClean="0">
                <a:latin typeface="Sitka Small" panose="02000505000000020004" pitchFamily="2" charset="0"/>
              </a:rPr>
              <a:t/>
            </a:r>
            <a:br>
              <a:rPr lang="ru-RU" sz="1800" cap="none" dirty="0" smtClean="0">
                <a:latin typeface="Sitka Small" panose="02000505000000020004" pitchFamily="2" charset="0"/>
              </a:rPr>
            </a:br>
            <a:endParaRPr lang="ru-RU" sz="1800" cap="none" dirty="0">
              <a:latin typeface="Sitka Small" panose="02000505000000020004" pitchFamily="2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80" y="685800"/>
            <a:ext cx="3539066" cy="5308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2663301"/>
            <a:ext cx="3657600" cy="1637765"/>
          </a:xfrm>
        </p:spPr>
        <p:txBody>
          <a:bodyPr/>
          <a:lstStyle/>
          <a:p>
            <a:r>
              <a:rPr lang="ru-RU" b="1" dirty="0" smtClean="0">
                <a:latin typeface="Sitka Small" panose="02000505000000020004" pitchFamily="2" charset="0"/>
              </a:rPr>
              <a:t>В зимние сумерки нянины сказки</a:t>
            </a:r>
          </a:p>
          <a:p>
            <a:r>
              <a:rPr lang="ru-RU" b="1" dirty="0" smtClean="0">
                <a:latin typeface="Sitka Small" panose="02000505000000020004" pitchFamily="2" charset="0"/>
              </a:rPr>
              <a:t>Саша любила…….</a:t>
            </a:r>
            <a:endParaRPr lang="ru-RU" b="1" dirty="0"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labirint.ru/images/comments_pic/1519/9_51cdb22a14d9fe3f0802e77f6d187ce1_14311774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33" y="516466"/>
            <a:ext cx="9237134" cy="5325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5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1367160"/>
            <a:ext cx="3657600" cy="2618914"/>
          </a:xfrm>
        </p:spPr>
        <p:txBody>
          <a:bodyPr>
            <a:noAutofit/>
          </a:bodyPr>
          <a:lstStyle/>
          <a:p>
            <a:r>
              <a:rPr lang="ru-RU" b="1" cap="none" dirty="0" smtClean="0">
                <a:latin typeface="Sitka Small" panose="02000505000000020004" pitchFamily="2" charset="0"/>
              </a:rPr>
              <a:t>«….Играйте же дети!</a:t>
            </a:r>
            <a:br>
              <a:rPr lang="ru-RU" b="1" cap="none" dirty="0" smtClean="0">
                <a:latin typeface="Sitka Small" panose="02000505000000020004" pitchFamily="2" charset="0"/>
              </a:rPr>
            </a:br>
            <a:r>
              <a:rPr lang="ru-RU" b="1" cap="none" dirty="0" smtClean="0">
                <a:latin typeface="Sitka Small" panose="02000505000000020004" pitchFamily="2" charset="0"/>
              </a:rPr>
              <a:t>Растите на воле!</a:t>
            </a:r>
            <a:br>
              <a:rPr lang="ru-RU" b="1" cap="none" dirty="0" smtClean="0">
                <a:latin typeface="Sitka Small" panose="02000505000000020004" pitchFamily="2" charset="0"/>
              </a:rPr>
            </a:br>
            <a:r>
              <a:rPr lang="ru-RU" b="1" cap="none" dirty="0" smtClean="0">
                <a:latin typeface="Sitka Small" panose="02000505000000020004" pitchFamily="2" charset="0"/>
              </a:rPr>
              <a:t>На то вам и красное детство дано….</a:t>
            </a:r>
            <a:br>
              <a:rPr lang="ru-RU" b="1" cap="none" dirty="0" smtClean="0">
                <a:latin typeface="Sitka Small" panose="02000505000000020004" pitchFamily="2" charset="0"/>
              </a:rPr>
            </a:br>
            <a:endParaRPr lang="ru-RU" b="1" cap="none" dirty="0">
              <a:latin typeface="Sitka Small" panose="02000505000000020004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4367814"/>
            <a:ext cx="3657600" cy="1003176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Sitka Small" panose="02000505000000020004" pitchFamily="2" charset="0"/>
              </a:rPr>
              <a:t>Николай Алексеевич Некрасов</a:t>
            </a:r>
            <a:endParaRPr lang="ru-RU" b="1" dirty="0">
              <a:latin typeface="Sitka Small" panose="02000505000000020004" pitchFamily="2" charset="0"/>
            </a:endParaRPr>
          </a:p>
        </p:txBody>
      </p:sp>
      <p:pic>
        <p:nvPicPr>
          <p:cNvPr id="5" name="Объект 4" descr="http://kostromamuseum.ru/uploads/images/Gallery/collections/painting/painting-xxcentury/kozlov-ia/khm-kp-20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93942"/>
            <a:ext cx="5943600" cy="469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9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319" y="1358284"/>
            <a:ext cx="10022258" cy="2956264"/>
          </a:xfrm>
        </p:spPr>
        <p:txBody>
          <a:bodyPr>
            <a:normAutofit/>
          </a:bodyPr>
          <a:lstStyle/>
          <a:p>
            <a:pPr algn="ctr"/>
            <a:r>
              <a:rPr lang="ru-RU" sz="48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Small" panose="02000505000000020004" pitchFamily="2" charset="0"/>
              </a:rPr>
              <a:t>Спасибо за внимание!</a:t>
            </a:r>
            <a:endParaRPr lang="ru-RU" sz="48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314" y="1447800"/>
            <a:ext cx="5540297" cy="505287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Sitka Small" panose="02000505000000020004" pitchFamily="2" charset="0"/>
              </a:rPr>
              <a:t>Проект «</a:t>
            </a:r>
            <a:r>
              <a:rPr lang="ru-RU" sz="2400" b="1" cap="none" dirty="0">
                <a:latin typeface="Sitka Small" panose="02000505000000020004" pitchFamily="2" charset="0"/>
              </a:rPr>
              <a:t>Н</a:t>
            </a:r>
            <a:r>
              <a:rPr lang="ru-RU" sz="2400" b="1" cap="none" dirty="0" smtClean="0">
                <a:latin typeface="Sitka Small" panose="02000505000000020004" pitchFamily="2" charset="0"/>
              </a:rPr>
              <a:t>екрасов и дети</a:t>
            </a:r>
            <a:r>
              <a:rPr lang="ru-RU" sz="2400" b="1" dirty="0" smtClean="0">
                <a:latin typeface="Sitka Small" panose="02000505000000020004" pitchFamily="2" charset="0"/>
              </a:rPr>
              <a:t>»</a:t>
            </a:r>
            <a:endParaRPr lang="ru-RU" sz="2400" b="1" dirty="0">
              <a:latin typeface="Sitka Small" panose="02000505000000020004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2121763"/>
            <a:ext cx="6021388" cy="348892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Sitka Small" panose="02000505000000020004" pitchFamily="2" charset="0"/>
              </a:rPr>
              <a:t>Разработан для детей старшего дошкольного возраста.</a:t>
            </a:r>
          </a:p>
          <a:p>
            <a:r>
              <a:rPr lang="ru-RU" b="1" dirty="0">
                <a:latin typeface="Sitka Small" panose="02000505000000020004" pitchFamily="2" charset="0"/>
              </a:rPr>
              <a:t> Мероприятие проведено </a:t>
            </a:r>
          </a:p>
          <a:p>
            <a:r>
              <a:rPr lang="ru-RU" b="1" dirty="0">
                <a:latin typeface="Sitka Small" panose="02000505000000020004" pitchFamily="2" charset="0"/>
              </a:rPr>
              <a:t>10 </a:t>
            </a:r>
            <a:r>
              <a:rPr lang="ru-RU" b="1" dirty="0" smtClean="0">
                <a:latin typeface="Sitka Small" panose="02000505000000020004" pitchFamily="2" charset="0"/>
              </a:rPr>
              <a:t>декабря 2017 </a:t>
            </a:r>
            <a:r>
              <a:rPr lang="ru-RU" b="1" dirty="0">
                <a:latin typeface="Sitka Small" panose="02000505000000020004" pitchFamily="2" charset="0"/>
              </a:rPr>
              <a:t>года </a:t>
            </a:r>
            <a:r>
              <a:rPr lang="ru-RU" b="1" dirty="0" smtClean="0">
                <a:latin typeface="Sitka Small" panose="02000505000000020004" pitchFamily="2" charset="0"/>
              </a:rPr>
              <a:t>в честь 195 летнего юбилея со дня рождения писателя</a:t>
            </a:r>
            <a:endParaRPr lang="ru-RU" b="1" dirty="0">
              <a:latin typeface="Sitka Small" panose="02000505000000020004" pitchFamily="2" charset="0"/>
            </a:endParaRPr>
          </a:p>
          <a:p>
            <a:r>
              <a:rPr lang="ru-RU" b="1" dirty="0" smtClean="0">
                <a:latin typeface="Sitka Small" panose="02000505000000020004" pitchFamily="2" charset="0"/>
              </a:rPr>
              <a:t>Всего </a:t>
            </a:r>
            <a:r>
              <a:rPr lang="ru-RU" b="1" dirty="0">
                <a:latin typeface="Sitka Small" panose="02000505000000020004" pitchFamily="2" charset="0"/>
              </a:rPr>
              <a:t>участвовало: </a:t>
            </a:r>
            <a:r>
              <a:rPr lang="ru-RU" b="1" dirty="0" smtClean="0">
                <a:latin typeface="Sitka Small" panose="02000505000000020004" pitchFamily="2" charset="0"/>
              </a:rPr>
              <a:t>44 </a:t>
            </a:r>
            <a:r>
              <a:rPr lang="ru-RU" b="1" dirty="0">
                <a:latin typeface="Sitka Small" panose="02000505000000020004" pitchFamily="2" charset="0"/>
              </a:rPr>
              <a:t>дошкольника </a:t>
            </a:r>
            <a:endParaRPr lang="ru-RU" b="1" dirty="0" smtClean="0">
              <a:latin typeface="Sitka Small" panose="02000505000000020004" pitchFamily="2" charset="0"/>
            </a:endParaRPr>
          </a:p>
          <a:p>
            <a:r>
              <a:rPr lang="ru-RU" b="1" dirty="0" smtClean="0">
                <a:latin typeface="Sitka Small" panose="02000505000000020004" pitchFamily="2" charset="0"/>
              </a:rPr>
              <a:t>(</a:t>
            </a:r>
            <a:r>
              <a:rPr lang="ru-RU" b="1" dirty="0">
                <a:latin typeface="Sitka Small" panose="02000505000000020004" pitchFamily="2" charset="0"/>
              </a:rPr>
              <a:t>5 -7 лет)</a:t>
            </a:r>
          </a:p>
          <a:p>
            <a:r>
              <a:rPr lang="ru-RU" b="1" dirty="0">
                <a:latin typeface="Sitka Small" panose="02000505000000020004" pitchFamily="2" charset="0"/>
              </a:rPr>
              <a:t> </a:t>
            </a:r>
            <a:r>
              <a:rPr lang="ru-RU" b="1" dirty="0" smtClean="0">
                <a:latin typeface="Sitka Small" panose="02000505000000020004" pitchFamily="2" charset="0"/>
              </a:rPr>
              <a:t>5 </a:t>
            </a:r>
            <a:r>
              <a:rPr lang="ru-RU" b="1" dirty="0">
                <a:latin typeface="Sitka Small" panose="02000505000000020004" pitchFamily="2" charset="0"/>
              </a:rPr>
              <a:t>педагогов</a:t>
            </a:r>
          </a:p>
          <a:p>
            <a:r>
              <a:rPr lang="ru-RU" b="1" dirty="0">
                <a:latin typeface="Sitka Small" panose="02000505000000020004" pitchFamily="2" charset="0"/>
              </a:rPr>
              <a:t> </a:t>
            </a:r>
            <a:r>
              <a:rPr lang="ru-RU" b="1" dirty="0" smtClean="0">
                <a:latin typeface="Sitka Small" panose="02000505000000020004" pitchFamily="2" charset="0"/>
              </a:rPr>
              <a:t>26 </a:t>
            </a:r>
            <a:r>
              <a:rPr lang="ru-RU" b="1" dirty="0">
                <a:latin typeface="Sitka Small" panose="02000505000000020004" pitchFamily="2" charset="0"/>
              </a:rPr>
              <a:t>взрослых (родители)</a:t>
            </a:r>
          </a:p>
          <a:p>
            <a:r>
              <a:rPr lang="ru-RU" b="1" dirty="0">
                <a:latin typeface="Sitka Small" panose="02000505000000020004" pitchFamily="2" charset="0"/>
              </a:rPr>
              <a:t>Мероприятие носило тематический хар</a:t>
            </a:r>
            <a:r>
              <a:rPr lang="ru-RU" b="1" dirty="0"/>
              <a:t>актер </a:t>
            </a:r>
          </a:p>
          <a:p>
            <a:endParaRPr lang="ru-RU" b="1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" b="6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00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06027"/>
            <a:ext cx="10058400" cy="674702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atin typeface="Sitka Small" panose="02000505000000020004" pitchFamily="2" charset="0"/>
              </a:rPr>
              <a:t>Актуальность проекта</a:t>
            </a:r>
            <a:endParaRPr lang="ru-RU" sz="2000" cap="none" dirty="0">
              <a:latin typeface="Sitka Small" panose="02000505000000020004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020932"/>
            <a:ext cx="10128790" cy="4891596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Sitka Small" panose="02000505000000020004" pitchFamily="2" charset="0"/>
              </a:rPr>
              <a:t>Тема </a:t>
            </a:r>
            <a:r>
              <a:rPr lang="ru-RU" sz="1600" b="1" dirty="0">
                <a:latin typeface="Sitka Small" panose="02000505000000020004" pitchFamily="2" charset="0"/>
              </a:rPr>
              <a:t>детства проходит через все творчество Некрасова. Мир детства привлекает поэта и тем, что оно в его понимании — идеальная пора человеческой жизни. Отношением к ребенку, к детству измеряет поэт значимость личности, со­стоятельность взрослого героя («Саша», «Крестьянские дети», «Мороз, Красный нос», «Железная дорога», «Кому на Руси жить хорошо», «Дедушка»).</a:t>
            </a:r>
          </a:p>
          <a:p>
            <a:pPr algn="just"/>
            <a:r>
              <a:rPr lang="ru-RU" sz="1600" b="1" dirty="0">
                <a:latin typeface="Sitka Small" panose="02000505000000020004" pitchFamily="2" charset="0"/>
              </a:rPr>
              <a:t>Чистота детской души, поэзия крестьянского труда, жизнь природы, слитая с детской жизнью, — все это удивительным образом удалось выразить и передать Некрасову в своем ма­леньком шедевре — поэме «Крестьянские дети». «Обаянием поэзии детства» согрето все творчество Некрасова, </a:t>
            </a:r>
            <a:r>
              <a:rPr lang="ru-RU" sz="1600" b="1" dirty="0" smtClean="0">
                <a:latin typeface="Sitka Small" panose="02000505000000020004" pitchFamily="2" charset="0"/>
              </a:rPr>
              <a:t>обращен­ное </a:t>
            </a:r>
            <a:r>
              <a:rPr lang="ru-RU" sz="1600" b="1" dirty="0">
                <a:latin typeface="Sitka Small" panose="02000505000000020004" pitchFamily="2" charset="0"/>
              </a:rPr>
              <a:t>к юным читателям</a:t>
            </a:r>
            <a:r>
              <a:rPr lang="ru-RU" sz="1600" b="1" dirty="0" smtClean="0">
                <a:latin typeface="Sitka Small" panose="02000505000000020004" pitchFamily="2" charset="0"/>
              </a:rPr>
              <a:t>.</a:t>
            </a:r>
          </a:p>
          <a:p>
            <a:pPr algn="just"/>
            <a:r>
              <a:rPr lang="ru-RU" sz="1600" b="1" dirty="0" smtClean="0">
                <a:latin typeface="Sitka Small" panose="02000505000000020004" pitchFamily="2" charset="0"/>
              </a:rPr>
              <a:t>Творчество Н.А. Некрасова актуально и современно в наше время. Его произведения помнят и любят многие люди. </a:t>
            </a:r>
          </a:p>
          <a:p>
            <a:r>
              <a:rPr lang="ru-RU" sz="1600" b="1" dirty="0">
                <a:latin typeface="Sitka Small" panose="02000505000000020004" pitchFamily="2" charset="0"/>
              </a:rPr>
              <a:t>Некрасов всегда тщательно работал над воспитательной стороной детских стихов, но, кроме того, сами эти его стихи — урок бережного обращения с психикой ребенка. Ведь ребенок тоже часть природы, которую так горячо призывал Некрасов любить и защищать.</a:t>
            </a:r>
          </a:p>
        </p:txBody>
      </p:sp>
    </p:spTree>
    <p:extLst>
      <p:ext uri="{BB962C8B-B14F-4D97-AF65-F5344CB8AC3E}">
        <p14:creationId xmlns:p14="http://schemas.microsoft.com/office/powerpoint/2010/main" val="15230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2" y="914400"/>
            <a:ext cx="6019800" cy="1278383"/>
          </a:xfrm>
        </p:spPr>
        <p:txBody>
          <a:bodyPr>
            <a:noAutofit/>
          </a:bodyPr>
          <a:lstStyle/>
          <a:p>
            <a:r>
              <a:rPr lang="ru-RU" sz="1600" b="1" cap="none" dirty="0" smtClean="0">
                <a:latin typeface="Sitka Small" panose="02000505000000020004" pitchFamily="2" charset="0"/>
              </a:rPr>
              <a:t>Цель мероприятия: развитие интереса дошкольников к классической художественной литературе</a:t>
            </a:r>
            <a:br>
              <a:rPr lang="ru-RU" sz="1600" b="1" cap="none" dirty="0" smtClean="0">
                <a:latin typeface="Sitka Small" panose="02000505000000020004" pitchFamily="2" charset="0"/>
              </a:rPr>
            </a:br>
            <a:endParaRPr lang="ru-RU" sz="1600" cap="none" dirty="0">
              <a:latin typeface="Sitka Small" panose="02000505000000020004" pitchFamily="2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2441358"/>
            <a:ext cx="6021388" cy="332024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200" b="1" dirty="0">
                <a:latin typeface="Sitka Small" panose="02000505000000020004" pitchFamily="2" charset="0"/>
              </a:rPr>
              <a:t>Задачи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latin typeface="Sitka Small" panose="02000505000000020004" pitchFamily="2" charset="0"/>
              </a:rPr>
              <a:t>Познакомить дошкольников с </a:t>
            </a:r>
            <a:r>
              <a:rPr lang="ru-RU" sz="2200" b="1" dirty="0" smtClean="0">
                <a:latin typeface="Sitka Small" panose="02000505000000020004" pitchFamily="2" charset="0"/>
              </a:rPr>
              <a:t>творчеством великого русского поэта Н.А. Некрасова</a:t>
            </a:r>
            <a:endParaRPr lang="ru-RU" sz="2200" b="1" dirty="0">
              <a:latin typeface="Sitka Small" panose="02000505000000020004" pitchFamily="2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latin typeface="Sitka Small" panose="02000505000000020004" pitchFamily="2" charset="0"/>
              </a:rPr>
              <a:t>Систематизировать знания детей о творчестве </a:t>
            </a:r>
            <a:r>
              <a:rPr lang="ru-RU" sz="2200" b="1" dirty="0" smtClean="0">
                <a:latin typeface="Sitka Small" panose="02000505000000020004" pitchFamily="2" charset="0"/>
              </a:rPr>
              <a:t>Н.А</a:t>
            </a:r>
            <a:r>
              <a:rPr lang="ru-RU" sz="2200" b="1" dirty="0">
                <a:latin typeface="Sitka Small" panose="02000505000000020004" pitchFamily="2" charset="0"/>
              </a:rPr>
              <a:t>. </a:t>
            </a:r>
            <a:r>
              <a:rPr lang="ru-RU" sz="2200" b="1" dirty="0" smtClean="0">
                <a:latin typeface="Sitka Small" panose="02000505000000020004" pitchFamily="2" charset="0"/>
              </a:rPr>
              <a:t>Некрасова.</a:t>
            </a:r>
            <a:endParaRPr lang="ru-RU" sz="2200" b="1" dirty="0">
              <a:latin typeface="Sitka Small" panose="02000505000000020004" pitchFamily="2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latin typeface="Sitka Small" panose="02000505000000020004" pitchFamily="2" charset="0"/>
              </a:rPr>
              <a:t>Приобщать дошкольников к чтению </a:t>
            </a:r>
            <a:r>
              <a:rPr lang="ru-RU" sz="2200" b="1" dirty="0" smtClean="0">
                <a:latin typeface="Sitka Small" panose="02000505000000020004" pitchFamily="2" charset="0"/>
              </a:rPr>
              <a:t>классической детской литературы.</a:t>
            </a:r>
            <a:endParaRPr lang="ru-RU" sz="2200" b="1" dirty="0">
              <a:latin typeface="Sitka Small" panose="02000505000000020004" pitchFamily="2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latin typeface="Sitka Small" panose="02000505000000020004" pitchFamily="2" charset="0"/>
              </a:rPr>
              <a:t>Совершенствовать выразительность речи детей.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latin typeface="Sitka Small" panose="02000505000000020004" pitchFamily="2" charset="0"/>
              </a:rPr>
              <a:t>Обогащать словарный запас</a:t>
            </a:r>
            <a:r>
              <a:rPr lang="ru-RU" sz="2200" b="1" dirty="0" smtClean="0">
                <a:latin typeface="Sitka Small" panose="02000505000000020004" pitchFamily="2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b="1" dirty="0" smtClean="0">
                <a:latin typeface="Sitka Small" panose="02000505000000020004" pitchFamily="2" charset="0"/>
              </a:rPr>
              <a:t>Формировать нравственное </a:t>
            </a:r>
            <a:r>
              <a:rPr lang="ru-RU" sz="2200" b="1" dirty="0" err="1" smtClean="0">
                <a:latin typeface="Sitka Small" panose="02000505000000020004" pitchFamily="2" charset="0"/>
              </a:rPr>
              <a:t>мировозрение</a:t>
            </a:r>
            <a:endParaRPr lang="ru-RU" sz="2200" b="1" dirty="0" smtClean="0">
              <a:latin typeface="Sitka Small" panose="02000505000000020004" pitchFamily="2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b="1" dirty="0" smtClean="0">
                <a:latin typeface="Sitka Small" panose="02000505000000020004" pitchFamily="2" charset="0"/>
              </a:rPr>
              <a:t>Раскрыть бережное отношение к природе</a:t>
            </a:r>
            <a:endParaRPr lang="ru-RU" sz="2200" b="1" dirty="0">
              <a:latin typeface="Sitka Small" panose="02000505000000020004" pitchFamily="2" charset="0"/>
            </a:endParaRPr>
          </a:p>
          <a:p>
            <a:pPr algn="just"/>
            <a:r>
              <a:rPr lang="ru-RU" sz="2200" b="1" dirty="0">
                <a:latin typeface="Sitka Small" panose="02000505000000020004" pitchFamily="2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8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673100"/>
          </a:xfrm>
        </p:spPr>
        <p:txBody>
          <a:bodyPr>
            <a:normAutofit/>
          </a:bodyPr>
          <a:lstStyle/>
          <a:p>
            <a:pPr algn="ctr"/>
            <a:r>
              <a:rPr lang="ru-RU" sz="1800" cap="none" dirty="0" smtClean="0">
                <a:latin typeface="Sitka Small" panose="02000505000000020004" pitchFamily="2" charset="0"/>
              </a:rPr>
              <a:t>Слово о Н.А. Некрасове</a:t>
            </a:r>
            <a:endParaRPr lang="ru-RU" sz="1800" cap="none" dirty="0">
              <a:latin typeface="Sitka Small" panose="02000505000000020004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58900"/>
            <a:ext cx="59436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1" y="1677880"/>
            <a:ext cx="4331671" cy="422577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000" dirty="0">
                <a:latin typeface="Sitka Small" panose="02000505000000020004" pitchFamily="2" charset="0"/>
              </a:rPr>
              <a:t>Во времена Некрасова простым людям (крестьянам), нелегко жилось на Руси, с детских лет они вынуждены были заниматься тяжелым трудом. С раннего возраста поэт играл с крестьянскими детьми и очень любил их, позднее он изобразил детей в своих произведениях в их играх, забавах и делах. </a:t>
            </a:r>
          </a:p>
          <a:p>
            <a:pPr algn="just"/>
            <a:r>
              <a:rPr lang="ru-RU" sz="2000" dirty="0">
                <a:latin typeface="Sitka Small" panose="02000505000000020004" pitchFamily="2" charset="0"/>
              </a:rPr>
              <a:t>Много стихотворений он написал для детей:</a:t>
            </a:r>
          </a:p>
          <a:p>
            <a:pPr algn="just"/>
            <a:r>
              <a:rPr lang="ru-RU" sz="2000" dirty="0">
                <a:latin typeface="Sitka Small" panose="02000505000000020004" pitchFamily="2" charset="0"/>
              </a:rPr>
              <a:t>«Мороз – Красный нос», «Снежок», «В зимние сумерки» и </a:t>
            </a:r>
            <a:r>
              <a:rPr lang="ru-RU" sz="2000" dirty="0" smtClean="0">
                <a:latin typeface="Sitka Small" panose="02000505000000020004" pitchFamily="2" charset="0"/>
              </a:rPr>
              <a:t>другие</a:t>
            </a:r>
            <a:endParaRPr lang="ru-RU" sz="2000" dirty="0">
              <a:latin typeface="Sitka Small" panose="02000505000000020004" pitchFamily="2" charset="0"/>
            </a:endParaRPr>
          </a:p>
          <a:p>
            <a:pPr algn="just"/>
            <a:r>
              <a:rPr lang="ru-RU" sz="2000" dirty="0">
                <a:latin typeface="Sitka Small" panose="02000505000000020004" pitchFamily="2" charset="0"/>
              </a:rPr>
              <a:t>Но одно из самых известных и любимых детьми некрасов­ских стихотворений </a:t>
            </a:r>
            <a:r>
              <a:rPr lang="ru-RU" sz="2000" b="1" i="1" dirty="0">
                <a:latin typeface="Sitka Small" panose="02000505000000020004" pitchFamily="2" charset="0"/>
              </a:rPr>
              <a:t>«</a:t>
            </a:r>
            <a:r>
              <a:rPr lang="ru-RU" sz="2000" i="1" dirty="0">
                <a:latin typeface="Sitka Small" panose="02000505000000020004" pitchFamily="2" charset="0"/>
              </a:rPr>
              <a:t>Дедушка </a:t>
            </a:r>
            <a:r>
              <a:rPr lang="ru-RU" sz="2000" i="1" dirty="0" err="1">
                <a:latin typeface="Sitka Small" panose="02000505000000020004" pitchFamily="2" charset="0"/>
              </a:rPr>
              <a:t>Мазай</a:t>
            </a:r>
            <a:r>
              <a:rPr lang="ru-RU" sz="2000" i="1" dirty="0">
                <a:latin typeface="Sitka Small" panose="02000505000000020004" pitchFamily="2" charset="0"/>
              </a:rPr>
              <a:t> и зайцы»</a:t>
            </a:r>
            <a:endParaRPr lang="ru-RU" sz="2000" dirty="0">
              <a:latin typeface="Sitka Small" panose="02000505000000020004" pitchFamily="2" charset="0"/>
            </a:endParaRPr>
          </a:p>
          <a:p>
            <a:pPr algn="just"/>
            <a:r>
              <a:rPr lang="ru-RU" sz="2000" dirty="0">
                <a:latin typeface="Sitka Small" panose="02000505000000020004" pitchFamily="2" charset="0"/>
              </a:rPr>
              <a:t>Своим творчеством Н. А. Некрасов снискал славу народного поэта, он оставил в поэзии тон народной речи, ее напевность, эстетику и самобытность.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8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56948"/>
            <a:ext cx="3657600" cy="701952"/>
          </a:xfrm>
        </p:spPr>
        <p:txBody>
          <a:bodyPr>
            <a:normAutofit/>
          </a:bodyPr>
          <a:lstStyle/>
          <a:p>
            <a:pPr algn="ctr"/>
            <a:r>
              <a:rPr lang="ru-RU" sz="1600" cap="none" dirty="0" smtClean="0">
                <a:latin typeface="Sitka Small" panose="02000505000000020004" pitchFamily="2" charset="0"/>
              </a:rPr>
              <a:t>Деревенские посиделки,</a:t>
            </a:r>
            <a:br>
              <a:rPr lang="ru-RU" sz="1600" cap="none" dirty="0" smtClean="0">
                <a:latin typeface="Sitka Small" panose="02000505000000020004" pitchFamily="2" charset="0"/>
              </a:rPr>
            </a:br>
            <a:r>
              <a:rPr lang="ru-RU" sz="1600" cap="none" dirty="0" smtClean="0">
                <a:latin typeface="Sitka Small" panose="02000505000000020004" pitchFamily="2" charset="0"/>
              </a:rPr>
              <a:t> времен </a:t>
            </a:r>
            <a:r>
              <a:rPr lang="ru-RU" sz="1600" cap="none" dirty="0">
                <a:latin typeface="Sitka Small" panose="02000505000000020004" pitchFamily="2" charset="0"/>
              </a:rPr>
              <a:t>Н</a:t>
            </a:r>
            <a:r>
              <a:rPr lang="ru-RU" sz="1600" cap="none" dirty="0" smtClean="0">
                <a:latin typeface="Sitka Small" panose="02000505000000020004" pitchFamily="2" charset="0"/>
              </a:rPr>
              <a:t>екрасова</a:t>
            </a:r>
            <a:endParaRPr lang="ru-RU" sz="1600" cap="none" dirty="0">
              <a:latin typeface="Sitka Small" panose="02000505000000020004" pitchFamily="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58900"/>
            <a:ext cx="59436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409766"/>
          </a:xfrm>
        </p:spPr>
        <p:txBody>
          <a:bodyPr>
            <a:normAutofit/>
          </a:bodyPr>
          <a:lstStyle/>
          <a:p>
            <a:r>
              <a:rPr lang="ru-RU" b="1" dirty="0">
                <a:latin typeface="Sitka Small" panose="02000505000000020004" pitchFamily="2" charset="0"/>
              </a:rPr>
              <a:t>На завалинке, в светелке</a:t>
            </a:r>
          </a:p>
          <a:p>
            <a:r>
              <a:rPr lang="ru-RU" b="1" dirty="0">
                <a:latin typeface="Sitka Small" panose="02000505000000020004" pitchFamily="2" charset="0"/>
              </a:rPr>
              <a:t>Иль на бревнышках каких,</a:t>
            </a:r>
          </a:p>
          <a:p>
            <a:r>
              <a:rPr lang="ru-RU" b="1" dirty="0">
                <a:latin typeface="Sitka Small" panose="02000505000000020004" pitchFamily="2" charset="0"/>
              </a:rPr>
              <a:t>Собирали посидели</a:t>
            </a:r>
          </a:p>
          <a:p>
            <a:r>
              <a:rPr lang="ru-RU" b="1" dirty="0">
                <a:latin typeface="Sitka Small" panose="02000505000000020004" pitchFamily="2" charset="0"/>
              </a:rPr>
              <a:t>Пожилых и молодых.</a:t>
            </a:r>
          </a:p>
          <a:p>
            <a:r>
              <a:rPr lang="ru-RU" b="1" dirty="0">
                <a:latin typeface="Sitka Small" panose="02000505000000020004" pitchFamily="2" charset="0"/>
              </a:rPr>
              <a:t>При лучине ли сидели</a:t>
            </a:r>
          </a:p>
          <a:p>
            <a:r>
              <a:rPr lang="ru-RU" b="1" dirty="0">
                <a:latin typeface="Sitka Small" panose="02000505000000020004" pitchFamily="2" charset="0"/>
              </a:rPr>
              <a:t>Иль под светлый небосвод</a:t>
            </a:r>
          </a:p>
          <a:p>
            <a:r>
              <a:rPr lang="ru-RU" b="1" dirty="0">
                <a:latin typeface="Sitka Small" panose="02000505000000020004" pitchFamily="2" charset="0"/>
              </a:rPr>
              <a:t>Говорили, песни пели</a:t>
            </a:r>
          </a:p>
          <a:p>
            <a:r>
              <a:rPr lang="ru-RU" b="1" dirty="0">
                <a:latin typeface="Sitka Small" panose="02000505000000020004" pitchFamily="2" charset="0"/>
              </a:rPr>
              <a:t>Да водили хоровод</a:t>
            </a:r>
          </a:p>
        </p:txBody>
      </p:sp>
    </p:spTree>
    <p:extLst>
      <p:ext uri="{BB962C8B-B14F-4D97-AF65-F5344CB8AC3E}">
        <p14:creationId xmlns:p14="http://schemas.microsoft.com/office/powerpoint/2010/main" val="21366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61639"/>
            <a:ext cx="9407741" cy="58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1615736"/>
            <a:ext cx="3657600" cy="612559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Sitka Small" panose="02000505000000020004" pitchFamily="2" charset="0"/>
              </a:rPr>
              <a:t>Мужичок с ноготок</a:t>
            </a:r>
            <a:endParaRPr lang="ru-RU" sz="2000" b="1" cap="none" dirty="0">
              <a:latin typeface="Sitka Small" panose="02000505000000020004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58900"/>
            <a:ext cx="59436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2831977"/>
            <a:ext cx="3657600" cy="223717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Sitka Small" panose="02000505000000020004" pitchFamily="2" charset="0"/>
              </a:rPr>
              <a:t>В больших сапогах, в полушубке овчинном,</a:t>
            </a:r>
            <a:br>
              <a:rPr lang="ru-RU" sz="2000" b="1" dirty="0">
                <a:latin typeface="Sitka Small" panose="02000505000000020004" pitchFamily="2" charset="0"/>
              </a:rPr>
            </a:br>
            <a:r>
              <a:rPr lang="ru-RU" sz="2000" b="1" dirty="0">
                <a:latin typeface="Sitka Small" panose="02000505000000020004" pitchFamily="2" charset="0"/>
              </a:rPr>
              <a:t>В больших рукавицах… а сам с ноготок!</a:t>
            </a:r>
            <a:br>
              <a:rPr lang="ru-RU" sz="2000" b="1" dirty="0">
                <a:latin typeface="Sitka Small" panose="02000505000000020004" pitchFamily="2" charset="0"/>
              </a:rPr>
            </a:br>
            <a:endParaRPr lang="ru-RU" sz="2000" b="1" dirty="0"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1287262"/>
            <a:ext cx="3657600" cy="42612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Sitka Small" panose="02000505000000020004" pitchFamily="2" charset="0"/>
              </a:rPr>
              <a:t>«</a:t>
            </a:r>
            <a:r>
              <a:rPr lang="ru-RU" sz="1800" b="1" cap="none" dirty="0" smtClean="0">
                <a:latin typeface="Sitka Small" panose="02000505000000020004" pitchFamily="2" charset="0"/>
              </a:rPr>
              <a:t>Дед </a:t>
            </a:r>
            <a:r>
              <a:rPr lang="ru-RU" sz="1800" b="1" cap="none" dirty="0" err="1">
                <a:latin typeface="Sitka Small" panose="02000505000000020004" pitchFamily="2" charset="0"/>
              </a:rPr>
              <a:t>М</a:t>
            </a:r>
            <a:r>
              <a:rPr lang="ru-RU" sz="1800" b="1" cap="none" dirty="0" err="1" smtClean="0">
                <a:latin typeface="Sitka Small" panose="02000505000000020004" pitchFamily="2" charset="0"/>
              </a:rPr>
              <a:t>азай</a:t>
            </a:r>
            <a:r>
              <a:rPr lang="ru-RU" sz="1800" b="1" cap="none" dirty="0" smtClean="0">
                <a:latin typeface="Sitka Small" panose="02000505000000020004" pitchFamily="2" charset="0"/>
              </a:rPr>
              <a:t> и зайцы</a:t>
            </a:r>
            <a:r>
              <a:rPr lang="ru-RU" sz="1800" b="1" dirty="0" smtClean="0">
                <a:latin typeface="Sitka Small" panose="02000505000000020004" pitchFamily="2" charset="0"/>
              </a:rPr>
              <a:t>»</a:t>
            </a:r>
            <a:endParaRPr lang="ru-RU" sz="1800" b="1" dirty="0">
              <a:latin typeface="Sitka Small" panose="02000505000000020004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58900"/>
            <a:ext cx="59436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2547891"/>
            <a:ext cx="3657600" cy="325810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Sitka Small" panose="02000505000000020004" pitchFamily="2" charset="0"/>
              </a:rPr>
              <a:t>Как-то </a:t>
            </a:r>
            <a:r>
              <a:rPr lang="ru-RU" b="1" dirty="0">
                <a:latin typeface="Sitka Small" panose="02000505000000020004" pitchFamily="2" charset="0"/>
              </a:rPr>
              <a:t>особенно тихо вдруг стало,</a:t>
            </a:r>
          </a:p>
          <a:p>
            <a:r>
              <a:rPr lang="ru-RU" b="1" dirty="0">
                <a:latin typeface="Sitka Small" panose="02000505000000020004" pitchFamily="2" charset="0"/>
              </a:rPr>
              <a:t>На небе солнце сквозь тучу играло.</a:t>
            </a:r>
          </a:p>
          <a:p>
            <a:r>
              <a:rPr lang="ru-RU" b="1" dirty="0">
                <a:latin typeface="Sitka Small" panose="02000505000000020004" pitchFamily="2" charset="0"/>
              </a:rPr>
              <a:t>Тучка была небольшая на нем,</a:t>
            </a:r>
          </a:p>
          <a:p>
            <a:r>
              <a:rPr lang="ru-RU" b="1" dirty="0">
                <a:latin typeface="Sitka Small" panose="02000505000000020004" pitchFamily="2" charset="0"/>
              </a:rPr>
              <a:t>А разразилась жестоким дождем!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6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369</TotalTime>
  <Words>542</Words>
  <Application>Microsoft Office PowerPoint</Application>
  <PresentationFormat>Широкоэкранный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Century Gothic</vt:lpstr>
      <vt:lpstr>Sitka Small</vt:lpstr>
      <vt:lpstr>Wingdings</vt:lpstr>
      <vt:lpstr>Wingdings 3</vt:lpstr>
      <vt:lpstr>Сектор</vt:lpstr>
      <vt:lpstr>Творческий проект «Некрасов и дети»</vt:lpstr>
      <vt:lpstr>Проект «Некрасов и дети»</vt:lpstr>
      <vt:lpstr>Актуальность проекта</vt:lpstr>
      <vt:lpstr>Цель мероприятия: развитие интереса дошкольников к классической художественной литературе </vt:lpstr>
      <vt:lpstr>Слово о Н.А. Некрасове</vt:lpstr>
      <vt:lpstr>Деревенские посиделки,  времен Некрасова</vt:lpstr>
      <vt:lpstr>Презентация PowerPoint</vt:lpstr>
      <vt:lpstr>Мужичок с ноготок</vt:lpstr>
      <vt:lpstr>«Дед Мазай и зайцы»</vt:lpstr>
      <vt:lpstr>«Дед Мазай и зайцы»</vt:lpstr>
      <vt:lpstr>В зимние сумерки </vt:lpstr>
      <vt:lpstr>Презентация PowerPoint</vt:lpstr>
      <vt:lpstr>«….Играйте же дети! Растите на воле! На то вам и красное детство дано….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2016-11-27T11:14:01Z</dcterms:created>
  <dcterms:modified xsi:type="dcterms:W3CDTF">2017-01-31T18:08:18Z</dcterms:modified>
</cp:coreProperties>
</file>