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267" r:id="rId3"/>
    <p:sldId id="274" r:id="rId4"/>
    <p:sldId id="270" r:id="rId5"/>
    <p:sldId id="273" r:id="rId6"/>
    <p:sldId id="275" r:id="rId7"/>
    <p:sldId id="284" r:id="rId8"/>
    <p:sldId id="276" r:id="rId9"/>
    <p:sldId id="277" r:id="rId10"/>
    <p:sldId id="278" r:id="rId11"/>
    <p:sldId id="279" r:id="rId12"/>
    <p:sldId id="280" r:id="rId13"/>
    <p:sldId id="281" r:id="rId14"/>
    <p:sldId id="283" r:id="rId15"/>
    <p:sldId id="282" r:id="rId16"/>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414" y="114"/>
      </p:cViewPr>
      <p:guideLst>
        <p:guide pos="3840"/>
        <p:guide orient="horz" pos="2160"/>
      </p:guideLst>
    </p:cSldViewPr>
  </p:slideViewPr>
  <p:notesTextViewPr>
    <p:cViewPr>
      <p:scale>
        <a:sx n="1" d="1"/>
        <a:sy n="1" d="1"/>
      </p:scale>
      <p:origin x="0" y="0"/>
    </p:cViewPr>
  </p:notesTextViewPr>
  <p:notesViewPr>
    <p:cSldViewPr showGuides="1">
      <p:cViewPr varScale="1">
        <p:scale>
          <a:sx n="80" d="100"/>
          <a:sy n="80" d="100"/>
        </p:scale>
        <p:origin x="320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01EA9-A195-42CF-A02C-481090154B72}"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ru-RU"/>
        </a:p>
      </dgm:t>
    </dgm:pt>
    <dgm:pt modelId="{CE98947B-0DF4-4123-B5A3-915286623887}">
      <dgm:prSet phldrT="[Текст]" custT="1"/>
      <dgm:spPr/>
      <dgm:t>
        <a:bodyPr/>
        <a:lstStyle/>
        <a:p>
          <a:r>
            <a:rPr lang="ru-RU" sz="2800" b="1" dirty="0" err="1">
              <a:latin typeface="Times New Roman" panose="02020603050405020304" pitchFamily="18" charset="0"/>
              <a:cs typeface="Times New Roman" panose="02020603050405020304" pitchFamily="18" charset="0"/>
            </a:rPr>
            <a:t>Психолого</a:t>
          </a:r>
          <a:r>
            <a:rPr lang="ru-RU" sz="2800" b="1" dirty="0">
              <a:latin typeface="Times New Roman" panose="02020603050405020304" pitchFamily="18" charset="0"/>
              <a:cs typeface="Times New Roman" panose="02020603050405020304" pitchFamily="18" charset="0"/>
            </a:rPr>
            <a:t> – педагогические </a:t>
          </a:r>
        </a:p>
      </dgm:t>
    </dgm:pt>
    <dgm:pt modelId="{916D28A9-EEF3-4EA8-991D-65CE7D9E241E}" type="parTrans" cxnId="{07CE3352-E43B-42EA-8A51-9AFB795FD830}">
      <dgm:prSet/>
      <dgm:spPr/>
      <dgm:t>
        <a:bodyPr/>
        <a:lstStyle/>
        <a:p>
          <a:endParaRPr lang="ru-RU"/>
        </a:p>
      </dgm:t>
    </dgm:pt>
    <dgm:pt modelId="{1D345219-3FA5-4642-AA82-71AD90BB9C1A}" type="sibTrans" cxnId="{07CE3352-E43B-42EA-8A51-9AFB795FD830}">
      <dgm:prSet/>
      <dgm:spPr/>
      <dgm:t>
        <a:bodyPr/>
        <a:lstStyle/>
        <a:p>
          <a:endParaRPr lang="ru-RU"/>
        </a:p>
      </dgm:t>
    </dgm:pt>
    <dgm:pt modelId="{1F83F882-A0D5-4FAD-8AA8-F0CCFCECBD5B}">
      <dgm:prSet phldrT="[Текст]" custT="1"/>
      <dgm:spPr/>
      <dgm:t>
        <a:bodyPr/>
        <a:lstStyle/>
        <a:p>
          <a:r>
            <a:rPr lang="ru-RU" sz="2800" b="1" dirty="0">
              <a:latin typeface="Times New Roman" panose="02020603050405020304" pitchFamily="18" charset="0"/>
              <a:cs typeface="Times New Roman" panose="02020603050405020304" pitchFamily="18" charset="0"/>
            </a:rPr>
            <a:t>Кадровые</a:t>
          </a:r>
        </a:p>
      </dgm:t>
    </dgm:pt>
    <dgm:pt modelId="{4E729A85-38CB-44E3-845F-3FF068633796}" type="parTrans" cxnId="{B6F03646-6605-4F77-A6B3-722C6C3B257A}">
      <dgm:prSet/>
      <dgm:spPr/>
      <dgm:t>
        <a:bodyPr/>
        <a:lstStyle/>
        <a:p>
          <a:endParaRPr lang="ru-RU"/>
        </a:p>
      </dgm:t>
    </dgm:pt>
    <dgm:pt modelId="{510445D6-E72D-41FC-B667-F541A772220A}" type="sibTrans" cxnId="{B6F03646-6605-4F77-A6B3-722C6C3B257A}">
      <dgm:prSet/>
      <dgm:spPr/>
      <dgm:t>
        <a:bodyPr/>
        <a:lstStyle/>
        <a:p>
          <a:endParaRPr lang="ru-RU"/>
        </a:p>
      </dgm:t>
    </dgm:pt>
    <dgm:pt modelId="{C937AE50-9C2A-4AF1-AFC2-9ED6359C0B91}">
      <dgm:prSet phldrT="[Текст]" custT="1"/>
      <dgm:spPr/>
      <dgm:t>
        <a:bodyPr/>
        <a:lstStyle/>
        <a:p>
          <a:r>
            <a:rPr lang="ru-RU" sz="2800" b="1" dirty="0">
              <a:latin typeface="Times New Roman" panose="02020603050405020304" pitchFamily="18" charset="0"/>
              <a:cs typeface="Times New Roman" panose="02020603050405020304" pitchFamily="18" charset="0"/>
            </a:rPr>
            <a:t>Материально - технические</a:t>
          </a:r>
        </a:p>
      </dgm:t>
    </dgm:pt>
    <dgm:pt modelId="{B51883EC-054B-45DB-A012-0E138B302EF6}" type="parTrans" cxnId="{B2B33A3E-3FF9-4F09-852B-201C8C97FEBC}">
      <dgm:prSet/>
      <dgm:spPr/>
      <dgm:t>
        <a:bodyPr/>
        <a:lstStyle/>
        <a:p>
          <a:endParaRPr lang="ru-RU"/>
        </a:p>
      </dgm:t>
    </dgm:pt>
    <dgm:pt modelId="{CB663FA1-E0D7-44C0-8AE6-DF277E184848}" type="sibTrans" cxnId="{B2B33A3E-3FF9-4F09-852B-201C8C97FEBC}">
      <dgm:prSet/>
      <dgm:spPr/>
      <dgm:t>
        <a:bodyPr/>
        <a:lstStyle/>
        <a:p>
          <a:endParaRPr lang="ru-RU"/>
        </a:p>
      </dgm:t>
    </dgm:pt>
    <dgm:pt modelId="{479A1542-0CA7-41BD-AF20-819F5A886DEE}">
      <dgm:prSet phldrT="[Текст]" custT="1"/>
      <dgm:spPr/>
      <dgm:t>
        <a:bodyPr/>
        <a:lstStyle/>
        <a:p>
          <a:r>
            <a:rPr lang="ru-RU" sz="2800" b="1" dirty="0">
              <a:latin typeface="Times New Roman" panose="02020603050405020304" pitchFamily="18" charset="0"/>
              <a:cs typeface="Times New Roman" panose="02020603050405020304" pitchFamily="18" charset="0"/>
            </a:rPr>
            <a:t>РППС</a:t>
          </a:r>
        </a:p>
      </dgm:t>
    </dgm:pt>
    <dgm:pt modelId="{135BD57C-DF72-4623-BB18-582F99B87311}" type="parTrans" cxnId="{A82332DC-9806-4BC8-9FEF-4F4A14BB5600}">
      <dgm:prSet/>
      <dgm:spPr/>
      <dgm:t>
        <a:bodyPr/>
        <a:lstStyle/>
        <a:p>
          <a:endParaRPr lang="ru-RU"/>
        </a:p>
      </dgm:t>
    </dgm:pt>
    <dgm:pt modelId="{A7A00F2C-039C-4878-AE39-A118BD2F6A23}" type="sibTrans" cxnId="{A82332DC-9806-4BC8-9FEF-4F4A14BB5600}">
      <dgm:prSet/>
      <dgm:spPr/>
      <dgm:t>
        <a:bodyPr/>
        <a:lstStyle/>
        <a:p>
          <a:endParaRPr lang="ru-RU"/>
        </a:p>
      </dgm:t>
    </dgm:pt>
    <dgm:pt modelId="{0CC0AE27-7388-4161-922B-A07710A0A788}">
      <dgm:prSet phldrT="[Текст]" custT="1"/>
      <dgm:spPr/>
      <dgm:t>
        <a:bodyPr/>
        <a:lstStyle/>
        <a:p>
          <a:r>
            <a:rPr lang="ru-RU" sz="2800" b="1" dirty="0">
              <a:latin typeface="Times New Roman" panose="02020603050405020304" pitchFamily="18" charset="0"/>
              <a:cs typeface="Times New Roman" panose="02020603050405020304" pitchFamily="18" charset="0"/>
            </a:rPr>
            <a:t>Финансовые</a:t>
          </a:r>
        </a:p>
      </dgm:t>
    </dgm:pt>
    <dgm:pt modelId="{CE555BA7-9BE5-49F0-9337-75E821A75C90}" type="parTrans" cxnId="{3A4A2851-DE87-45B2-B1A8-8E000FB702B4}">
      <dgm:prSet/>
      <dgm:spPr/>
      <dgm:t>
        <a:bodyPr/>
        <a:lstStyle/>
        <a:p>
          <a:endParaRPr lang="ru-RU"/>
        </a:p>
      </dgm:t>
    </dgm:pt>
    <dgm:pt modelId="{173A6A1A-D117-464C-80B0-C36B712C999F}" type="sibTrans" cxnId="{3A4A2851-DE87-45B2-B1A8-8E000FB702B4}">
      <dgm:prSet/>
      <dgm:spPr/>
      <dgm:t>
        <a:bodyPr/>
        <a:lstStyle/>
        <a:p>
          <a:endParaRPr lang="ru-RU"/>
        </a:p>
      </dgm:t>
    </dgm:pt>
    <dgm:pt modelId="{ED79C27F-B747-4661-9B16-0291BE49D2A3}" type="pres">
      <dgm:prSet presAssocID="{AC201EA9-A195-42CF-A02C-481090154B72}" presName="diagram" presStyleCnt="0">
        <dgm:presLayoutVars>
          <dgm:dir/>
          <dgm:resizeHandles val="exact"/>
        </dgm:presLayoutVars>
      </dgm:prSet>
      <dgm:spPr/>
    </dgm:pt>
    <dgm:pt modelId="{9952FCFF-2810-4642-9219-8D10DDE9C8B9}" type="pres">
      <dgm:prSet presAssocID="{CE98947B-0DF4-4123-B5A3-915286623887}" presName="node" presStyleLbl="node1" presStyleIdx="0" presStyleCnt="5">
        <dgm:presLayoutVars>
          <dgm:bulletEnabled val="1"/>
        </dgm:presLayoutVars>
      </dgm:prSet>
      <dgm:spPr/>
    </dgm:pt>
    <dgm:pt modelId="{D832B06D-8B6E-4A25-81F9-484574B5BD93}" type="pres">
      <dgm:prSet presAssocID="{1D345219-3FA5-4642-AA82-71AD90BB9C1A}" presName="sibTrans" presStyleCnt="0"/>
      <dgm:spPr/>
    </dgm:pt>
    <dgm:pt modelId="{94B1E707-5DDB-4FA9-A1C4-CD0AB00BA8E5}" type="pres">
      <dgm:prSet presAssocID="{1F83F882-A0D5-4FAD-8AA8-F0CCFCECBD5B}" presName="node" presStyleLbl="node1" presStyleIdx="1" presStyleCnt="5">
        <dgm:presLayoutVars>
          <dgm:bulletEnabled val="1"/>
        </dgm:presLayoutVars>
      </dgm:prSet>
      <dgm:spPr/>
    </dgm:pt>
    <dgm:pt modelId="{77B68F52-665D-4DF2-B686-57E526C1A746}" type="pres">
      <dgm:prSet presAssocID="{510445D6-E72D-41FC-B667-F541A772220A}" presName="sibTrans" presStyleCnt="0"/>
      <dgm:spPr/>
    </dgm:pt>
    <dgm:pt modelId="{A9D1BD2A-BAD2-4BD9-869E-395CB48195FC}" type="pres">
      <dgm:prSet presAssocID="{C937AE50-9C2A-4AF1-AFC2-9ED6359C0B91}" presName="node" presStyleLbl="node1" presStyleIdx="2" presStyleCnt="5">
        <dgm:presLayoutVars>
          <dgm:bulletEnabled val="1"/>
        </dgm:presLayoutVars>
      </dgm:prSet>
      <dgm:spPr/>
    </dgm:pt>
    <dgm:pt modelId="{393BB75C-194A-484D-A834-BCDEBBFF4403}" type="pres">
      <dgm:prSet presAssocID="{CB663FA1-E0D7-44C0-8AE6-DF277E184848}" presName="sibTrans" presStyleCnt="0"/>
      <dgm:spPr/>
    </dgm:pt>
    <dgm:pt modelId="{02F70472-0DC8-4E63-8F5A-590602A8D13D}" type="pres">
      <dgm:prSet presAssocID="{479A1542-0CA7-41BD-AF20-819F5A886DEE}" presName="node" presStyleLbl="node1" presStyleIdx="3" presStyleCnt="5">
        <dgm:presLayoutVars>
          <dgm:bulletEnabled val="1"/>
        </dgm:presLayoutVars>
      </dgm:prSet>
      <dgm:spPr/>
    </dgm:pt>
    <dgm:pt modelId="{9F5B45C9-9468-41F4-81C7-DEBEE4CB1A78}" type="pres">
      <dgm:prSet presAssocID="{A7A00F2C-039C-4878-AE39-A118BD2F6A23}" presName="sibTrans" presStyleCnt="0"/>
      <dgm:spPr/>
    </dgm:pt>
    <dgm:pt modelId="{42053151-3A1C-433D-A8B8-A1E109020CE2}" type="pres">
      <dgm:prSet presAssocID="{0CC0AE27-7388-4161-922B-A07710A0A788}" presName="node" presStyleLbl="node1" presStyleIdx="4" presStyleCnt="5">
        <dgm:presLayoutVars>
          <dgm:bulletEnabled val="1"/>
        </dgm:presLayoutVars>
      </dgm:prSet>
      <dgm:spPr/>
    </dgm:pt>
  </dgm:ptLst>
  <dgm:cxnLst>
    <dgm:cxn modelId="{1BAD2A20-B479-4B8F-A7CD-FBBE21B109B0}" type="presOf" srcId="{0CC0AE27-7388-4161-922B-A07710A0A788}" destId="{42053151-3A1C-433D-A8B8-A1E109020CE2}" srcOrd="0" destOrd="0" presId="urn:microsoft.com/office/officeart/2005/8/layout/default"/>
    <dgm:cxn modelId="{B2B33A3E-3FF9-4F09-852B-201C8C97FEBC}" srcId="{AC201EA9-A195-42CF-A02C-481090154B72}" destId="{C937AE50-9C2A-4AF1-AFC2-9ED6359C0B91}" srcOrd="2" destOrd="0" parTransId="{B51883EC-054B-45DB-A012-0E138B302EF6}" sibTransId="{CB663FA1-E0D7-44C0-8AE6-DF277E184848}"/>
    <dgm:cxn modelId="{B6F03646-6605-4F77-A6B3-722C6C3B257A}" srcId="{AC201EA9-A195-42CF-A02C-481090154B72}" destId="{1F83F882-A0D5-4FAD-8AA8-F0CCFCECBD5B}" srcOrd="1" destOrd="0" parTransId="{4E729A85-38CB-44E3-845F-3FF068633796}" sibTransId="{510445D6-E72D-41FC-B667-F541A772220A}"/>
    <dgm:cxn modelId="{3A4A2851-DE87-45B2-B1A8-8E000FB702B4}" srcId="{AC201EA9-A195-42CF-A02C-481090154B72}" destId="{0CC0AE27-7388-4161-922B-A07710A0A788}" srcOrd="4" destOrd="0" parTransId="{CE555BA7-9BE5-49F0-9337-75E821A75C90}" sibTransId="{173A6A1A-D117-464C-80B0-C36B712C999F}"/>
    <dgm:cxn modelId="{07CE3352-E43B-42EA-8A51-9AFB795FD830}" srcId="{AC201EA9-A195-42CF-A02C-481090154B72}" destId="{CE98947B-0DF4-4123-B5A3-915286623887}" srcOrd="0" destOrd="0" parTransId="{916D28A9-EEF3-4EA8-991D-65CE7D9E241E}" sibTransId="{1D345219-3FA5-4642-AA82-71AD90BB9C1A}"/>
    <dgm:cxn modelId="{15785978-9217-4B08-B667-FAF6706C9440}" type="presOf" srcId="{479A1542-0CA7-41BD-AF20-819F5A886DEE}" destId="{02F70472-0DC8-4E63-8F5A-590602A8D13D}" srcOrd="0" destOrd="0" presId="urn:microsoft.com/office/officeart/2005/8/layout/default"/>
    <dgm:cxn modelId="{3E5A638D-6A3F-4713-9C96-13A1BDC5E952}" type="presOf" srcId="{AC201EA9-A195-42CF-A02C-481090154B72}" destId="{ED79C27F-B747-4661-9B16-0291BE49D2A3}" srcOrd="0" destOrd="0" presId="urn:microsoft.com/office/officeart/2005/8/layout/default"/>
    <dgm:cxn modelId="{058A8F91-6D19-4A05-B977-4B4F2A64BCF6}" type="presOf" srcId="{C937AE50-9C2A-4AF1-AFC2-9ED6359C0B91}" destId="{A9D1BD2A-BAD2-4BD9-869E-395CB48195FC}" srcOrd="0" destOrd="0" presId="urn:microsoft.com/office/officeart/2005/8/layout/default"/>
    <dgm:cxn modelId="{E0E9999D-C21C-422D-B874-A213F39BECA6}" type="presOf" srcId="{1F83F882-A0D5-4FAD-8AA8-F0CCFCECBD5B}" destId="{94B1E707-5DDB-4FA9-A1C4-CD0AB00BA8E5}" srcOrd="0" destOrd="0" presId="urn:microsoft.com/office/officeart/2005/8/layout/default"/>
    <dgm:cxn modelId="{D49C48D3-722A-42F6-9394-2297C58A19C0}" type="presOf" srcId="{CE98947B-0DF4-4123-B5A3-915286623887}" destId="{9952FCFF-2810-4642-9219-8D10DDE9C8B9}" srcOrd="0" destOrd="0" presId="urn:microsoft.com/office/officeart/2005/8/layout/default"/>
    <dgm:cxn modelId="{A82332DC-9806-4BC8-9FEF-4F4A14BB5600}" srcId="{AC201EA9-A195-42CF-A02C-481090154B72}" destId="{479A1542-0CA7-41BD-AF20-819F5A886DEE}" srcOrd="3" destOrd="0" parTransId="{135BD57C-DF72-4623-BB18-582F99B87311}" sibTransId="{A7A00F2C-039C-4878-AE39-A118BD2F6A23}"/>
    <dgm:cxn modelId="{D95FCEB7-295C-43A4-89DE-9613F44EF0F3}" type="presParOf" srcId="{ED79C27F-B747-4661-9B16-0291BE49D2A3}" destId="{9952FCFF-2810-4642-9219-8D10DDE9C8B9}" srcOrd="0" destOrd="0" presId="urn:microsoft.com/office/officeart/2005/8/layout/default"/>
    <dgm:cxn modelId="{BD4F9C24-B3F7-462A-9C07-F0E1EF7D4958}" type="presParOf" srcId="{ED79C27F-B747-4661-9B16-0291BE49D2A3}" destId="{D832B06D-8B6E-4A25-81F9-484574B5BD93}" srcOrd="1" destOrd="0" presId="urn:microsoft.com/office/officeart/2005/8/layout/default"/>
    <dgm:cxn modelId="{4B13D759-F6EC-47B6-A140-20D38E2567CD}" type="presParOf" srcId="{ED79C27F-B747-4661-9B16-0291BE49D2A3}" destId="{94B1E707-5DDB-4FA9-A1C4-CD0AB00BA8E5}" srcOrd="2" destOrd="0" presId="urn:microsoft.com/office/officeart/2005/8/layout/default"/>
    <dgm:cxn modelId="{78394188-5931-4238-AF96-4ECACCA50C65}" type="presParOf" srcId="{ED79C27F-B747-4661-9B16-0291BE49D2A3}" destId="{77B68F52-665D-4DF2-B686-57E526C1A746}" srcOrd="3" destOrd="0" presId="urn:microsoft.com/office/officeart/2005/8/layout/default"/>
    <dgm:cxn modelId="{E04F4D24-781E-4462-97AD-699B46D9E380}" type="presParOf" srcId="{ED79C27F-B747-4661-9B16-0291BE49D2A3}" destId="{A9D1BD2A-BAD2-4BD9-869E-395CB48195FC}" srcOrd="4" destOrd="0" presId="urn:microsoft.com/office/officeart/2005/8/layout/default"/>
    <dgm:cxn modelId="{81415B69-8B4B-49BD-8271-13A1FD1ADB31}" type="presParOf" srcId="{ED79C27F-B747-4661-9B16-0291BE49D2A3}" destId="{393BB75C-194A-484D-A834-BCDEBBFF4403}" srcOrd="5" destOrd="0" presId="urn:microsoft.com/office/officeart/2005/8/layout/default"/>
    <dgm:cxn modelId="{957235BE-6801-4F6B-8D79-13C63676CA7C}" type="presParOf" srcId="{ED79C27F-B747-4661-9B16-0291BE49D2A3}" destId="{02F70472-0DC8-4E63-8F5A-590602A8D13D}" srcOrd="6" destOrd="0" presId="urn:microsoft.com/office/officeart/2005/8/layout/default"/>
    <dgm:cxn modelId="{26BA99CF-FB8B-4BC4-9063-486543D83AD6}" type="presParOf" srcId="{ED79C27F-B747-4661-9B16-0291BE49D2A3}" destId="{9F5B45C9-9468-41F4-81C7-DEBEE4CB1A78}" srcOrd="7" destOrd="0" presId="urn:microsoft.com/office/officeart/2005/8/layout/default"/>
    <dgm:cxn modelId="{1F27D424-002A-4495-983C-C65324907186}" type="presParOf" srcId="{ED79C27F-B747-4661-9B16-0291BE49D2A3}" destId="{42053151-3A1C-433D-A8B8-A1E109020CE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688D1E-B001-4534-B234-514BDC67530E}" type="doc">
      <dgm:prSet loTypeId="urn:microsoft.com/office/officeart/2005/8/layout/hierarchy4" loCatId="relationship" qsTypeId="urn:microsoft.com/office/officeart/2005/8/quickstyle/simple1" qsCatId="simple" csTypeId="urn:microsoft.com/office/officeart/2005/8/colors/colorful5" csCatId="colorful" phldr="1"/>
      <dgm:spPr/>
      <dgm:t>
        <a:bodyPr/>
        <a:lstStyle/>
        <a:p>
          <a:endParaRPr lang="ru-RU"/>
        </a:p>
      </dgm:t>
    </dgm:pt>
    <dgm:pt modelId="{3B2267AE-63AE-4C05-A2CD-95D29FC7A92C}">
      <dgm:prSet phldrT="[Текст]" custT="1"/>
      <dgm:spPr/>
      <dgm:t>
        <a:bodyPr/>
        <a:lstStyle/>
        <a:p>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Экспресс – диагностика </a:t>
          </a:r>
        </a:p>
        <a:p>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опорой на Интегральные показатели ребенка</a:t>
          </a:r>
        </a:p>
      </dgm:t>
    </dgm:pt>
    <dgm:pt modelId="{BED06288-C1C9-4944-8690-0DC08E266192}" type="parTrans" cxnId="{127DB0B6-5557-452D-BDA1-BF9ED966DA11}">
      <dgm:prSet/>
      <dgm:spPr/>
      <dgm:t>
        <a:bodyPr/>
        <a:lstStyle/>
        <a:p>
          <a:endParaRPr lang="ru-RU"/>
        </a:p>
      </dgm:t>
    </dgm:pt>
    <dgm:pt modelId="{37DCE274-1FF9-4973-8C12-DD9AB556A75B}" type="sibTrans" cxnId="{127DB0B6-5557-452D-BDA1-BF9ED966DA11}">
      <dgm:prSet/>
      <dgm:spPr/>
      <dgm:t>
        <a:bodyPr/>
        <a:lstStyle/>
        <a:p>
          <a:endParaRPr lang="ru-RU"/>
        </a:p>
      </dgm:t>
    </dgm:pt>
    <dgm:pt modelId="{79AEDE54-9AA0-40A7-BA41-0B3CD47034D0}">
      <dgm:prSet phldrT="[Текст]"/>
      <dgm:spPr/>
      <dgm:t>
        <a:bodyPr/>
        <a:lstStyle/>
        <a:p>
          <a:r>
            <a:rPr lang="ru-RU" b="1" dirty="0">
              <a:latin typeface="Times New Roman" panose="02020603050405020304" pitchFamily="18" charset="0"/>
              <a:cs typeface="Times New Roman" panose="02020603050405020304" pitchFamily="18" charset="0"/>
            </a:rPr>
            <a:t>Соответствие</a:t>
          </a:r>
        </a:p>
        <a:p>
          <a:r>
            <a:rPr lang="ru-RU" b="1" dirty="0">
              <a:latin typeface="Times New Roman" panose="02020603050405020304" pitchFamily="18" charset="0"/>
              <a:cs typeface="Times New Roman" panose="02020603050405020304" pitchFamily="18" charset="0"/>
            </a:rPr>
            <a:t>показателям:</a:t>
          </a:r>
        </a:p>
        <a:p>
          <a:r>
            <a:rPr lang="ru-RU" b="1" dirty="0">
              <a:latin typeface="Times New Roman" panose="02020603050405020304" pitchFamily="18" charset="0"/>
              <a:cs typeface="Times New Roman" panose="02020603050405020304" pitchFamily="18" charset="0"/>
            </a:rPr>
            <a:t>специальная диагностика не проводится</a:t>
          </a:r>
        </a:p>
      </dgm:t>
    </dgm:pt>
    <dgm:pt modelId="{8CB8B7C7-452F-4CE2-8AC0-7209519CA84B}" type="parTrans" cxnId="{B4AC4FDE-D61E-4B56-96F8-1843F521C481}">
      <dgm:prSet/>
      <dgm:spPr/>
      <dgm:t>
        <a:bodyPr/>
        <a:lstStyle/>
        <a:p>
          <a:endParaRPr lang="ru-RU"/>
        </a:p>
      </dgm:t>
    </dgm:pt>
    <dgm:pt modelId="{DBF8CC10-C8A6-4B6C-A20A-AC01DF40293C}" type="sibTrans" cxnId="{B4AC4FDE-D61E-4B56-96F8-1843F521C481}">
      <dgm:prSet/>
      <dgm:spPr/>
      <dgm:t>
        <a:bodyPr/>
        <a:lstStyle/>
        <a:p>
          <a:endParaRPr lang="ru-RU"/>
        </a:p>
      </dgm:t>
    </dgm:pt>
    <dgm:pt modelId="{A79CCE21-F2D6-4725-B1DA-D97A16F2577B}">
      <dgm:prSet phldrT="[Текст]" custT="1"/>
      <dgm:spPr/>
      <dgm:t>
        <a:bodyPr/>
        <a:lstStyle/>
        <a:p>
          <a:r>
            <a:rPr lang="ru-RU" sz="1600" b="1" dirty="0">
              <a:latin typeface="Times New Roman" panose="02020603050405020304" pitchFamily="18" charset="0"/>
              <a:cs typeface="Times New Roman" panose="02020603050405020304" pitchFamily="18" charset="0"/>
            </a:rPr>
            <a:t>Соответствие показателям:</a:t>
          </a:r>
        </a:p>
        <a:p>
          <a:r>
            <a:rPr lang="ru-RU" sz="1600" b="1" dirty="0">
              <a:latin typeface="Times New Roman" panose="02020603050405020304" pitchFamily="18" charset="0"/>
              <a:cs typeface="Times New Roman" panose="02020603050405020304" pitchFamily="18" charset="0"/>
            </a:rPr>
            <a:t>педагогическая работа в соответствии с планом</a:t>
          </a:r>
        </a:p>
      </dgm:t>
    </dgm:pt>
    <dgm:pt modelId="{C41CFABC-6965-4C03-BEB3-8DC40C912EBF}" type="parTrans" cxnId="{F507B29E-6752-43B9-86DF-8EB496C386FC}">
      <dgm:prSet/>
      <dgm:spPr/>
      <dgm:t>
        <a:bodyPr/>
        <a:lstStyle/>
        <a:p>
          <a:endParaRPr lang="ru-RU"/>
        </a:p>
      </dgm:t>
    </dgm:pt>
    <dgm:pt modelId="{C79D3528-EA5C-46F2-BF06-BBA99B6CD940}" type="sibTrans" cxnId="{F507B29E-6752-43B9-86DF-8EB496C386FC}">
      <dgm:prSet/>
      <dgm:spPr/>
      <dgm:t>
        <a:bodyPr/>
        <a:lstStyle/>
        <a:p>
          <a:endParaRPr lang="ru-RU"/>
        </a:p>
      </dgm:t>
    </dgm:pt>
    <dgm:pt modelId="{2F138A6F-4899-44BC-B841-7B4B2C619B3C}">
      <dgm:prSet phldrT="[Текст]" custT="1"/>
      <dgm:spPr/>
      <dgm:t>
        <a:bodyPr/>
        <a:lstStyle/>
        <a:p>
          <a:r>
            <a:rPr lang="ru-RU" sz="1600" b="1" dirty="0">
              <a:latin typeface="Times New Roman" panose="02020603050405020304" pitchFamily="18" charset="0"/>
              <a:cs typeface="Times New Roman" panose="02020603050405020304" pitchFamily="18" charset="0"/>
            </a:rPr>
            <a:t>Низкие оценки по отдельным параметрам: усиление индивидуальной педагогической работы по соответствующим направлениям (образовательные области</a:t>
          </a:r>
          <a:r>
            <a:rPr lang="ru-RU" sz="1400" dirty="0"/>
            <a:t>)</a:t>
          </a:r>
        </a:p>
      </dgm:t>
    </dgm:pt>
    <dgm:pt modelId="{FA9E5D7A-5C33-40AD-9E9B-F96A62C9D3BB}" type="parTrans" cxnId="{19E57433-CBDE-4483-A959-BDD35C545746}">
      <dgm:prSet/>
      <dgm:spPr/>
      <dgm:t>
        <a:bodyPr/>
        <a:lstStyle/>
        <a:p>
          <a:endParaRPr lang="ru-RU"/>
        </a:p>
      </dgm:t>
    </dgm:pt>
    <dgm:pt modelId="{9E0E900B-FBCF-4DFB-AB05-A8CF4767F91C}" type="sibTrans" cxnId="{19E57433-CBDE-4483-A959-BDD35C545746}">
      <dgm:prSet/>
      <dgm:spPr/>
      <dgm:t>
        <a:bodyPr/>
        <a:lstStyle/>
        <a:p>
          <a:endParaRPr lang="ru-RU"/>
        </a:p>
      </dgm:t>
    </dgm:pt>
    <dgm:pt modelId="{A2785C1C-6543-452C-840C-42A0EDE76AD4}">
      <dgm:prSet phldrT="[Текст]"/>
      <dgm:spPr/>
      <dgm:t>
        <a:bodyPr/>
        <a:lstStyle/>
        <a:p>
          <a:r>
            <a:rPr lang="ru-RU" b="1" dirty="0">
              <a:latin typeface="Times New Roman" panose="02020603050405020304" pitchFamily="18" charset="0"/>
              <a:cs typeface="Times New Roman" panose="02020603050405020304" pitchFamily="18" charset="0"/>
            </a:rPr>
            <a:t>Несоответствие развитие показателям:</a:t>
          </a:r>
        </a:p>
        <a:p>
          <a:r>
            <a:rPr lang="ru-RU" b="1" dirty="0">
              <a:latin typeface="Times New Roman" panose="02020603050405020304" pitchFamily="18" charset="0"/>
              <a:cs typeface="Times New Roman" panose="02020603050405020304" pitchFamily="18" charset="0"/>
            </a:rPr>
            <a:t>Проведение педагогической диагностики (мониторинга)</a:t>
          </a:r>
        </a:p>
        <a:p>
          <a:r>
            <a:rPr lang="ru-RU" b="1" dirty="0">
              <a:latin typeface="Times New Roman" panose="02020603050405020304" pitchFamily="18" charset="0"/>
              <a:cs typeface="Times New Roman" panose="02020603050405020304" pitchFamily="18" charset="0"/>
            </a:rPr>
            <a:t>с использованием соответствующей возрасту </a:t>
          </a:r>
        </a:p>
        <a:p>
          <a:r>
            <a:rPr lang="ru-RU" b="1" dirty="0">
              <a:latin typeface="Times New Roman" panose="02020603050405020304" pitchFamily="18" charset="0"/>
              <a:cs typeface="Times New Roman" panose="02020603050405020304" pitchFamily="18" charset="0"/>
            </a:rPr>
            <a:t>Карты педагогической диагностики ребенка</a:t>
          </a:r>
        </a:p>
      </dgm:t>
    </dgm:pt>
    <dgm:pt modelId="{88F2EE25-F226-4968-8CD2-79AC384A4BE8}" type="parTrans" cxnId="{2EB1C6BB-BEE8-4654-A83A-3F03BFA4FAFE}">
      <dgm:prSet/>
      <dgm:spPr/>
      <dgm:t>
        <a:bodyPr/>
        <a:lstStyle/>
        <a:p>
          <a:endParaRPr lang="ru-RU"/>
        </a:p>
      </dgm:t>
    </dgm:pt>
    <dgm:pt modelId="{32979E56-C11D-4A58-AD56-782194DDBE25}" type="sibTrans" cxnId="{2EB1C6BB-BEE8-4654-A83A-3F03BFA4FAFE}">
      <dgm:prSet/>
      <dgm:spPr/>
      <dgm:t>
        <a:bodyPr/>
        <a:lstStyle/>
        <a:p>
          <a:endParaRPr lang="ru-RU"/>
        </a:p>
      </dgm:t>
    </dgm:pt>
    <dgm:pt modelId="{CF59581A-5FDB-486B-B905-6B378610FD12}">
      <dgm:prSet phldrT="[Текст]" custT="1"/>
      <dgm:spPr/>
      <dgm:t>
        <a:bodyPr/>
        <a:lstStyle/>
        <a:p>
          <a:r>
            <a:rPr lang="ru-RU" sz="1600" b="1" dirty="0">
              <a:latin typeface="Times New Roman" panose="02020603050405020304" pitchFamily="18" charset="0"/>
              <a:cs typeface="Times New Roman" panose="02020603050405020304" pitchFamily="18" charset="0"/>
            </a:rPr>
            <a:t>Низкие оценки по большинству параметров:</a:t>
          </a:r>
        </a:p>
        <a:p>
          <a:r>
            <a:rPr lang="ru-RU" sz="1600" b="1" dirty="0">
              <a:latin typeface="Times New Roman" panose="02020603050405020304" pitchFamily="18" charset="0"/>
              <a:cs typeface="Times New Roman" panose="02020603050405020304" pitchFamily="18" charset="0"/>
            </a:rPr>
            <a:t>Психологическая диагностика</a:t>
          </a:r>
        </a:p>
      </dgm:t>
    </dgm:pt>
    <dgm:pt modelId="{CC8D6698-467C-48D7-B6E0-8141C684C767}" type="parTrans" cxnId="{C351847D-6621-4C07-852E-3E4E1D3124D9}">
      <dgm:prSet/>
      <dgm:spPr/>
      <dgm:t>
        <a:bodyPr/>
        <a:lstStyle/>
        <a:p>
          <a:endParaRPr lang="ru-RU"/>
        </a:p>
      </dgm:t>
    </dgm:pt>
    <dgm:pt modelId="{52EF0160-F150-4159-9296-85596694528C}" type="sibTrans" cxnId="{C351847D-6621-4C07-852E-3E4E1D3124D9}">
      <dgm:prSet/>
      <dgm:spPr/>
      <dgm:t>
        <a:bodyPr/>
        <a:lstStyle/>
        <a:p>
          <a:endParaRPr lang="ru-RU"/>
        </a:p>
      </dgm:t>
    </dgm:pt>
    <dgm:pt modelId="{24F1400D-D812-4C13-BAEF-D30B833D7C87}" type="pres">
      <dgm:prSet presAssocID="{5B688D1E-B001-4534-B234-514BDC67530E}" presName="Name0" presStyleCnt="0">
        <dgm:presLayoutVars>
          <dgm:chPref val="1"/>
          <dgm:dir/>
          <dgm:animOne val="branch"/>
          <dgm:animLvl val="lvl"/>
          <dgm:resizeHandles/>
        </dgm:presLayoutVars>
      </dgm:prSet>
      <dgm:spPr/>
    </dgm:pt>
    <dgm:pt modelId="{BA4E6D8F-8201-445A-A71F-655DEC6E54D1}" type="pres">
      <dgm:prSet presAssocID="{3B2267AE-63AE-4C05-A2CD-95D29FC7A92C}" presName="vertOne" presStyleCnt="0"/>
      <dgm:spPr/>
    </dgm:pt>
    <dgm:pt modelId="{42F4B673-BF34-4D33-BC76-8E32C65E6500}" type="pres">
      <dgm:prSet presAssocID="{3B2267AE-63AE-4C05-A2CD-95D29FC7A92C}" presName="txOne" presStyleLbl="node0" presStyleIdx="0" presStyleCnt="1" custScaleX="66145" custScaleY="38664">
        <dgm:presLayoutVars>
          <dgm:chPref val="3"/>
        </dgm:presLayoutVars>
      </dgm:prSet>
      <dgm:spPr/>
    </dgm:pt>
    <dgm:pt modelId="{4D6D5215-C85E-404F-B081-E62229D90709}" type="pres">
      <dgm:prSet presAssocID="{3B2267AE-63AE-4C05-A2CD-95D29FC7A92C}" presName="parTransOne" presStyleCnt="0"/>
      <dgm:spPr/>
    </dgm:pt>
    <dgm:pt modelId="{D83A732D-8AFA-45AE-A478-11D1AC4A4DAF}" type="pres">
      <dgm:prSet presAssocID="{3B2267AE-63AE-4C05-A2CD-95D29FC7A92C}" presName="horzOne" presStyleCnt="0"/>
      <dgm:spPr/>
    </dgm:pt>
    <dgm:pt modelId="{61AD7ADF-EE13-4F3F-B5F0-4B16957E8309}" type="pres">
      <dgm:prSet presAssocID="{79AEDE54-9AA0-40A7-BA41-0B3CD47034D0}" presName="vertTwo" presStyleCnt="0"/>
      <dgm:spPr/>
    </dgm:pt>
    <dgm:pt modelId="{7074EEE4-6A45-4ADE-9318-62509A462BC7}" type="pres">
      <dgm:prSet presAssocID="{79AEDE54-9AA0-40A7-BA41-0B3CD47034D0}" presName="txTwo" presStyleLbl="node2" presStyleIdx="0" presStyleCnt="2" custScaleX="63866" custScaleY="80621" custLinFactNeighborX="194" custLinFactNeighborY="7905">
        <dgm:presLayoutVars>
          <dgm:chPref val="3"/>
        </dgm:presLayoutVars>
      </dgm:prSet>
      <dgm:spPr/>
    </dgm:pt>
    <dgm:pt modelId="{5C0CD083-0112-4DC3-8A4B-938EB77FE054}" type="pres">
      <dgm:prSet presAssocID="{79AEDE54-9AA0-40A7-BA41-0B3CD47034D0}" presName="parTransTwo" presStyleCnt="0"/>
      <dgm:spPr/>
    </dgm:pt>
    <dgm:pt modelId="{D0CD2BF1-7E73-4DF0-A500-D23F3BB4C531}" type="pres">
      <dgm:prSet presAssocID="{79AEDE54-9AA0-40A7-BA41-0B3CD47034D0}" presName="horzTwo" presStyleCnt="0"/>
      <dgm:spPr/>
    </dgm:pt>
    <dgm:pt modelId="{41A279AA-FDBD-4E94-AE5A-8E436F4DE047}" type="pres">
      <dgm:prSet presAssocID="{A79CCE21-F2D6-4725-B1DA-D97A16F2577B}" presName="vertThree" presStyleCnt="0"/>
      <dgm:spPr/>
    </dgm:pt>
    <dgm:pt modelId="{261E2414-65BA-4D60-BE73-AD6819F93509}" type="pres">
      <dgm:prSet presAssocID="{A79CCE21-F2D6-4725-B1DA-D97A16F2577B}" presName="txThree" presStyleLbl="node3" presStyleIdx="0" presStyleCnt="3" custScaleX="155864" custScaleY="98467" custLinFactNeighborX="66341" custLinFactNeighborY="-3568">
        <dgm:presLayoutVars>
          <dgm:chPref val="3"/>
        </dgm:presLayoutVars>
      </dgm:prSet>
      <dgm:spPr/>
    </dgm:pt>
    <dgm:pt modelId="{2CBB20A8-0296-458A-9749-64D49F16B9BE}" type="pres">
      <dgm:prSet presAssocID="{A79CCE21-F2D6-4725-B1DA-D97A16F2577B}" presName="horzThree" presStyleCnt="0"/>
      <dgm:spPr/>
    </dgm:pt>
    <dgm:pt modelId="{7620ECD3-0504-473A-9039-FB049B3F268C}" type="pres">
      <dgm:prSet presAssocID="{C79D3528-EA5C-46F2-BF06-BBA99B6CD940}" presName="sibSpaceThree" presStyleCnt="0"/>
      <dgm:spPr/>
    </dgm:pt>
    <dgm:pt modelId="{3F9F18E7-8A3E-408D-9B01-8712ED572001}" type="pres">
      <dgm:prSet presAssocID="{2F138A6F-4899-44BC-B841-7B4B2C619B3C}" presName="vertThree" presStyleCnt="0"/>
      <dgm:spPr/>
    </dgm:pt>
    <dgm:pt modelId="{CDED36EE-74D7-4C42-BF3A-8AC5BA857D83}" type="pres">
      <dgm:prSet presAssocID="{2F138A6F-4899-44BC-B841-7B4B2C619B3C}" presName="txThree" presStyleLbl="node3" presStyleIdx="1" presStyleCnt="3" custScaleX="198248" custScaleY="102329" custLinFactX="13669" custLinFactNeighborX="100000" custLinFactNeighborY="-3568">
        <dgm:presLayoutVars>
          <dgm:chPref val="3"/>
        </dgm:presLayoutVars>
      </dgm:prSet>
      <dgm:spPr/>
    </dgm:pt>
    <dgm:pt modelId="{13BE93BF-048D-4F38-A1B8-5F0694DC383F}" type="pres">
      <dgm:prSet presAssocID="{2F138A6F-4899-44BC-B841-7B4B2C619B3C}" presName="horzThree" presStyleCnt="0"/>
      <dgm:spPr/>
    </dgm:pt>
    <dgm:pt modelId="{19A41B6C-61FF-4CEF-A4F3-C8E97685A96C}" type="pres">
      <dgm:prSet presAssocID="{DBF8CC10-C8A6-4B6C-A20A-AC01DF40293C}" presName="sibSpaceTwo" presStyleCnt="0"/>
      <dgm:spPr/>
    </dgm:pt>
    <dgm:pt modelId="{47E84C28-3EBB-4011-B104-9D87FCC8FE12}" type="pres">
      <dgm:prSet presAssocID="{A2785C1C-6543-452C-840C-42A0EDE76AD4}" presName="vertTwo" presStyleCnt="0"/>
      <dgm:spPr/>
    </dgm:pt>
    <dgm:pt modelId="{AC8C5EAC-6306-4105-8932-95F38CFB734B}" type="pres">
      <dgm:prSet presAssocID="{A2785C1C-6543-452C-840C-42A0EDE76AD4}" presName="txTwo" presStyleLbl="node2" presStyleIdx="1" presStyleCnt="2" custScaleX="243043" custScaleY="82866" custLinFactNeighborX="-20728" custLinFactNeighborY="7905">
        <dgm:presLayoutVars>
          <dgm:chPref val="3"/>
        </dgm:presLayoutVars>
      </dgm:prSet>
      <dgm:spPr/>
    </dgm:pt>
    <dgm:pt modelId="{367DD317-4523-4934-A0C6-D69D21A84454}" type="pres">
      <dgm:prSet presAssocID="{A2785C1C-6543-452C-840C-42A0EDE76AD4}" presName="parTransTwo" presStyleCnt="0"/>
      <dgm:spPr/>
    </dgm:pt>
    <dgm:pt modelId="{87030D2A-F4F4-48D5-AD33-86B8F3AC45AE}" type="pres">
      <dgm:prSet presAssocID="{A2785C1C-6543-452C-840C-42A0EDE76AD4}" presName="horzTwo" presStyleCnt="0"/>
      <dgm:spPr/>
    </dgm:pt>
    <dgm:pt modelId="{417AF488-8B58-43CC-8B27-D03E92C8C987}" type="pres">
      <dgm:prSet presAssocID="{CF59581A-5FDB-486B-B905-6B378610FD12}" presName="vertThree" presStyleCnt="0"/>
      <dgm:spPr/>
    </dgm:pt>
    <dgm:pt modelId="{22188652-92A2-4FA7-BB6F-84EB1DB45C90}" type="pres">
      <dgm:prSet presAssocID="{CF59581A-5FDB-486B-B905-6B378610FD12}" presName="txThree" presStyleLbl="node3" presStyleIdx="2" presStyleCnt="3" custScaleX="170302" custScaleY="102000" custLinFactNeighborX="51635" custLinFactNeighborY="-5813">
        <dgm:presLayoutVars>
          <dgm:chPref val="3"/>
        </dgm:presLayoutVars>
      </dgm:prSet>
      <dgm:spPr/>
    </dgm:pt>
    <dgm:pt modelId="{19AFAA1C-6426-4C11-814E-145A484928B0}" type="pres">
      <dgm:prSet presAssocID="{CF59581A-5FDB-486B-B905-6B378610FD12}" presName="horzThree" presStyleCnt="0"/>
      <dgm:spPr/>
    </dgm:pt>
  </dgm:ptLst>
  <dgm:cxnLst>
    <dgm:cxn modelId="{0135F300-83CF-4128-A7E5-447241A926D8}" type="presOf" srcId="{A2785C1C-6543-452C-840C-42A0EDE76AD4}" destId="{AC8C5EAC-6306-4105-8932-95F38CFB734B}" srcOrd="0" destOrd="0" presId="urn:microsoft.com/office/officeart/2005/8/layout/hierarchy4"/>
    <dgm:cxn modelId="{D3C5710A-D402-457D-8B97-7A161611C1C3}" type="presOf" srcId="{79AEDE54-9AA0-40A7-BA41-0B3CD47034D0}" destId="{7074EEE4-6A45-4ADE-9318-62509A462BC7}" srcOrd="0" destOrd="0" presId="urn:microsoft.com/office/officeart/2005/8/layout/hierarchy4"/>
    <dgm:cxn modelId="{19E57433-CBDE-4483-A959-BDD35C545746}" srcId="{79AEDE54-9AA0-40A7-BA41-0B3CD47034D0}" destId="{2F138A6F-4899-44BC-B841-7B4B2C619B3C}" srcOrd="1" destOrd="0" parTransId="{FA9E5D7A-5C33-40AD-9E9B-F96A62C9D3BB}" sibTransId="{9E0E900B-FBCF-4DFB-AB05-A8CF4767F91C}"/>
    <dgm:cxn modelId="{96225B47-A213-4536-90F8-B1E3DF454493}" type="presOf" srcId="{2F138A6F-4899-44BC-B841-7B4B2C619B3C}" destId="{CDED36EE-74D7-4C42-BF3A-8AC5BA857D83}" srcOrd="0" destOrd="0" presId="urn:microsoft.com/office/officeart/2005/8/layout/hierarchy4"/>
    <dgm:cxn modelId="{C351847D-6621-4C07-852E-3E4E1D3124D9}" srcId="{A2785C1C-6543-452C-840C-42A0EDE76AD4}" destId="{CF59581A-5FDB-486B-B905-6B378610FD12}" srcOrd="0" destOrd="0" parTransId="{CC8D6698-467C-48D7-B6E0-8141C684C767}" sibTransId="{52EF0160-F150-4159-9296-85596694528C}"/>
    <dgm:cxn modelId="{C5918E7D-0E44-4A02-AA51-B2F84AEC92C7}" type="presOf" srcId="{CF59581A-5FDB-486B-B905-6B378610FD12}" destId="{22188652-92A2-4FA7-BB6F-84EB1DB45C90}" srcOrd="0" destOrd="0" presId="urn:microsoft.com/office/officeart/2005/8/layout/hierarchy4"/>
    <dgm:cxn modelId="{F507B29E-6752-43B9-86DF-8EB496C386FC}" srcId="{79AEDE54-9AA0-40A7-BA41-0B3CD47034D0}" destId="{A79CCE21-F2D6-4725-B1DA-D97A16F2577B}" srcOrd="0" destOrd="0" parTransId="{C41CFABC-6965-4C03-BEB3-8DC40C912EBF}" sibTransId="{C79D3528-EA5C-46F2-BF06-BBA99B6CD940}"/>
    <dgm:cxn modelId="{127DB0B6-5557-452D-BDA1-BF9ED966DA11}" srcId="{5B688D1E-B001-4534-B234-514BDC67530E}" destId="{3B2267AE-63AE-4C05-A2CD-95D29FC7A92C}" srcOrd="0" destOrd="0" parTransId="{BED06288-C1C9-4944-8690-0DC08E266192}" sibTransId="{37DCE274-1FF9-4973-8C12-DD9AB556A75B}"/>
    <dgm:cxn modelId="{2EB1C6BB-BEE8-4654-A83A-3F03BFA4FAFE}" srcId="{3B2267AE-63AE-4C05-A2CD-95D29FC7A92C}" destId="{A2785C1C-6543-452C-840C-42A0EDE76AD4}" srcOrd="1" destOrd="0" parTransId="{88F2EE25-F226-4968-8CD2-79AC384A4BE8}" sibTransId="{32979E56-C11D-4A58-AD56-782194DDBE25}"/>
    <dgm:cxn modelId="{CE21D4C1-A57B-475E-96A2-CAF1BD254C66}" type="presOf" srcId="{5B688D1E-B001-4534-B234-514BDC67530E}" destId="{24F1400D-D812-4C13-BAEF-D30B833D7C87}" srcOrd="0" destOrd="0" presId="urn:microsoft.com/office/officeart/2005/8/layout/hierarchy4"/>
    <dgm:cxn modelId="{EEB814D1-0BA8-4533-A2C3-8D59CA19B916}" type="presOf" srcId="{3B2267AE-63AE-4C05-A2CD-95D29FC7A92C}" destId="{42F4B673-BF34-4D33-BC76-8E32C65E6500}" srcOrd="0" destOrd="0" presId="urn:microsoft.com/office/officeart/2005/8/layout/hierarchy4"/>
    <dgm:cxn modelId="{B4AC4FDE-D61E-4B56-96F8-1843F521C481}" srcId="{3B2267AE-63AE-4C05-A2CD-95D29FC7A92C}" destId="{79AEDE54-9AA0-40A7-BA41-0B3CD47034D0}" srcOrd="0" destOrd="0" parTransId="{8CB8B7C7-452F-4CE2-8AC0-7209519CA84B}" sibTransId="{DBF8CC10-C8A6-4B6C-A20A-AC01DF40293C}"/>
    <dgm:cxn modelId="{70D94CE0-1892-4F67-BB76-4F7378F6EDB9}" type="presOf" srcId="{A79CCE21-F2D6-4725-B1DA-D97A16F2577B}" destId="{261E2414-65BA-4D60-BE73-AD6819F93509}" srcOrd="0" destOrd="0" presId="urn:microsoft.com/office/officeart/2005/8/layout/hierarchy4"/>
    <dgm:cxn modelId="{6057530C-27E0-4270-AB32-AD6B308CBA03}" type="presParOf" srcId="{24F1400D-D812-4C13-BAEF-D30B833D7C87}" destId="{BA4E6D8F-8201-445A-A71F-655DEC6E54D1}" srcOrd="0" destOrd="0" presId="urn:microsoft.com/office/officeart/2005/8/layout/hierarchy4"/>
    <dgm:cxn modelId="{93FB5730-92FC-4ABE-AD9F-7C9A3A794DD9}" type="presParOf" srcId="{BA4E6D8F-8201-445A-A71F-655DEC6E54D1}" destId="{42F4B673-BF34-4D33-BC76-8E32C65E6500}" srcOrd="0" destOrd="0" presId="urn:microsoft.com/office/officeart/2005/8/layout/hierarchy4"/>
    <dgm:cxn modelId="{D6713728-D08C-4C31-8DC4-F4A2776BA07E}" type="presParOf" srcId="{BA4E6D8F-8201-445A-A71F-655DEC6E54D1}" destId="{4D6D5215-C85E-404F-B081-E62229D90709}" srcOrd="1" destOrd="0" presId="urn:microsoft.com/office/officeart/2005/8/layout/hierarchy4"/>
    <dgm:cxn modelId="{A71EF8F5-0916-4E2B-890A-F03E8228AFD4}" type="presParOf" srcId="{BA4E6D8F-8201-445A-A71F-655DEC6E54D1}" destId="{D83A732D-8AFA-45AE-A478-11D1AC4A4DAF}" srcOrd="2" destOrd="0" presId="urn:microsoft.com/office/officeart/2005/8/layout/hierarchy4"/>
    <dgm:cxn modelId="{25631496-61AD-4FB0-853E-FACF451626D4}" type="presParOf" srcId="{D83A732D-8AFA-45AE-A478-11D1AC4A4DAF}" destId="{61AD7ADF-EE13-4F3F-B5F0-4B16957E8309}" srcOrd="0" destOrd="0" presId="urn:microsoft.com/office/officeart/2005/8/layout/hierarchy4"/>
    <dgm:cxn modelId="{8E738F81-1D07-4579-B84B-3730F7D83C10}" type="presParOf" srcId="{61AD7ADF-EE13-4F3F-B5F0-4B16957E8309}" destId="{7074EEE4-6A45-4ADE-9318-62509A462BC7}" srcOrd="0" destOrd="0" presId="urn:microsoft.com/office/officeart/2005/8/layout/hierarchy4"/>
    <dgm:cxn modelId="{E11E0A01-536B-41D3-BF26-3B748DE2C71F}" type="presParOf" srcId="{61AD7ADF-EE13-4F3F-B5F0-4B16957E8309}" destId="{5C0CD083-0112-4DC3-8A4B-938EB77FE054}" srcOrd="1" destOrd="0" presId="urn:microsoft.com/office/officeart/2005/8/layout/hierarchy4"/>
    <dgm:cxn modelId="{1D9EA19E-E628-4E52-9410-7047675A55CD}" type="presParOf" srcId="{61AD7ADF-EE13-4F3F-B5F0-4B16957E8309}" destId="{D0CD2BF1-7E73-4DF0-A500-D23F3BB4C531}" srcOrd="2" destOrd="0" presId="urn:microsoft.com/office/officeart/2005/8/layout/hierarchy4"/>
    <dgm:cxn modelId="{F0D6FA2F-DE23-4235-901C-A1E644A4EC53}" type="presParOf" srcId="{D0CD2BF1-7E73-4DF0-A500-D23F3BB4C531}" destId="{41A279AA-FDBD-4E94-AE5A-8E436F4DE047}" srcOrd="0" destOrd="0" presId="urn:microsoft.com/office/officeart/2005/8/layout/hierarchy4"/>
    <dgm:cxn modelId="{CE1F6A8F-0BDA-4201-804C-297A8CBBF708}" type="presParOf" srcId="{41A279AA-FDBD-4E94-AE5A-8E436F4DE047}" destId="{261E2414-65BA-4D60-BE73-AD6819F93509}" srcOrd="0" destOrd="0" presId="urn:microsoft.com/office/officeart/2005/8/layout/hierarchy4"/>
    <dgm:cxn modelId="{BBF39D2A-EBB4-4A1E-8EC3-AEF3B7C3777B}" type="presParOf" srcId="{41A279AA-FDBD-4E94-AE5A-8E436F4DE047}" destId="{2CBB20A8-0296-458A-9749-64D49F16B9BE}" srcOrd="1" destOrd="0" presId="urn:microsoft.com/office/officeart/2005/8/layout/hierarchy4"/>
    <dgm:cxn modelId="{3B201BD2-6CD4-4C6A-82D7-4CA20CB5724F}" type="presParOf" srcId="{D0CD2BF1-7E73-4DF0-A500-D23F3BB4C531}" destId="{7620ECD3-0504-473A-9039-FB049B3F268C}" srcOrd="1" destOrd="0" presId="urn:microsoft.com/office/officeart/2005/8/layout/hierarchy4"/>
    <dgm:cxn modelId="{9A2E6C08-2A90-49AC-971B-078F36A350B4}" type="presParOf" srcId="{D0CD2BF1-7E73-4DF0-A500-D23F3BB4C531}" destId="{3F9F18E7-8A3E-408D-9B01-8712ED572001}" srcOrd="2" destOrd="0" presId="urn:microsoft.com/office/officeart/2005/8/layout/hierarchy4"/>
    <dgm:cxn modelId="{F242DA03-88C9-4B80-AE3B-E87DE5DF5D70}" type="presParOf" srcId="{3F9F18E7-8A3E-408D-9B01-8712ED572001}" destId="{CDED36EE-74D7-4C42-BF3A-8AC5BA857D83}" srcOrd="0" destOrd="0" presId="urn:microsoft.com/office/officeart/2005/8/layout/hierarchy4"/>
    <dgm:cxn modelId="{74E2FF77-D6B0-498B-B7D5-D456104A588C}" type="presParOf" srcId="{3F9F18E7-8A3E-408D-9B01-8712ED572001}" destId="{13BE93BF-048D-4F38-A1B8-5F0694DC383F}" srcOrd="1" destOrd="0" presId="urn:microsoft.com/office/officeart/2005/8/layout/hierarchy4"/>
    <dgm:cxn modelId="{08373677-1D69-4D17-B66F-7043CED3A85B}" type="presParOf" srcId="{D83A732D-8AFA-45AE-A478-11D1AC4A4DAF}" destId="{19A41B6C-61FF-4CEF-A4F3-C8E97685A96C}" srcOrd="1" destOrd="0" presId="urn:microsoft.com/office/officeart/2005/8/layout/hierarchy4"/>
    <dgm:cxn modelId="{E9353FC3-AA8A-4A29-AFA7-0D14C06715F7}" type="presParOf" srcId="{D83A732D-8AFA-45AE-A478-11D1AC4A4DAF}" destId="{47E84C28-3EBB-4011-B104-9D87FCC8FE12}" srcOrd="2" destOrd="0" presId="urn:microsoft.com/office/officeart/2005/8/layout/hierarchy4"/>
    <dgm:cxn modelId="{2D9C4695-AFFE-466D-AC88-9F22AE17FD8A}" type="presParOf" srcId="{47E84C28-3EBB-4011-B104-9D87FCC8FE12}" destId="{AC8C5EAC-6306-4105-8932-95F38CFB734B}" srcOrd="0" destOrd="0" presId="urn:microsoft.com/office/officeart/2005/8/layout/hierarchy4"/>
    <dgm:cxn modelId="{B9D397C6-6AEF-4012-928F-E4633CF2B7D8}" type="presParOf" srcId="{47E84C28-3EBB-4011-B104-9D87FCC8FE12}" destId="{367DD317-4523-4934-A0C6-D69D21A84454}" srcOrd="1" destOrd="0" presId="urn:microsoft.com/office/officeart/2005/8/layout/hierarchy4"/>
    <dgm:cxn modelId="{81029886-6752-4F9E-8489-B4007F045076}" type="presParOf" srcId="{47E84C28-3EBB-4011-B104-9D87FCC8FE12}" destId="{87030D2A-F4F4-48D5-AD33-86B8F3AC45AE}" srcOrd="2" destOrd="0" presId="urn:microsoft.com/office/officeart/2005/8/layout/hierarchy4"/>
    <dgm:cxn modelId="{F428B5FC-4188-483B-8C88-932E28BBE520}" type="presParOf" srcId="{87030D2A-F4F4-48D5-AD33-86B8F3AC45AE}" destId="{417AF488-8B58-43CC-8B27-D03E92C8C987}" srcOrd="0" destOrd="0" presId="urn:microsoft.com/office/officeart/2005/8/layout/hierarchy4"/>
    <dgm:cxn modelId="{FD3651D9-1A60-405E-BD37-74E0BAD5CB7E}" type="presParOf" srcId="{417AF488-8B58-43CC-8B27-D03E92C8C987}" destId="{22188652-92A2-4FA7-BB6F-84EB1DB45C90}" srcOrd="0" destOrd="0" presId="urn:microsoft.com/office/officeart/2005/8/layout/hierarchy4"/>
    <dgm:cxn modelId="{00489702-2CFA-47ED-80DF-0218E11C4495}" type="presParOf" srcId="{417AF488-8B58-43CC-8B27-D03E92C8C987}" destId="{19AFAA1C-6426-4C11-814E-145A484928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FCFF-2810-4642-9219-8D10DDE9C8B9}">
      <dsp:nvSpPr>
        <dsp:cNvPr id="0" name=""/>
        <dsp:cNvSpPr/>
      </dsp:nvSpPr>
      <dsp:spPr>
        <a:xfrm>
          <a:off x="0" y="230786"/>
          <a:ext cx="2925324" cy="175519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err="1">
              <a:latin typeface="Times New Roman" panose="02020603050405020304" pitchFamily="18" charset="0"/>
              <a:cs typeface="Times New Roman" panose="02020603050405020304" pitchFamily="18" charset="0"/>
            </a:rPr>
            <a:t>Психолого</a:t>
          </a:r>
          <a:r>
            <a:rPr lang="ru-RU" sz="2800" b="1" kern="1200" dirty="0">
              <a:latin typeface="Times New Roman" panose="02020603050405020304" pitchFamily="18" charset="0"/>
              <a:cs typeface="Times New Roman" panose="02020603050405020304" pitchFamily="18" charset="0"/>
            </a:rPr>
            <a:t> – педагогические </a:t>
          </a:r>
        </a:p>
      </dsp:txBody>
      <dsp:txXfrm>
        <a:off x="0" y="230786"/>
        <a:ext cx="2925324" cy="1755195"/>
      </dsp:txXfrm>
    </dsp:sp>
    <dsp:sp modelId="{94B1E707-5DDB-4FA9-A1C4-CD0AB00BA8E5}">
      <dsp:nvSpPr>
        <dsp:cNvPr id="0" name=""/>
        <dsp:cNvSpPr/>
      </dsp:nvSpPr>
      <dsp:spPr>
        <a:xfrm>
          <a:off x="3217857" y="230786"/>
          <a:ext cx="2925324" cy="1755195"/>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Кадровые</a:t>
          </a:r>
        </a:p>
      </dsp:txBody>
      <dsp:txXfrm>
        <a:off x="3217857" y="230786"/>
        <a:ext cx="2925324" cy="1755195"/>
      </dsp:txXfrm>
    </dsp:sp>
    <dsp:sp modelId="{A9D1BD2A-BAD2-4BD9-869E-395CB48195FC}">
      <dsp:nvSpPr>
        <dsp:cNvPr id="0" name=""/>
        <dsp:cNvSpPr/>
      </dsp:nvSpPr>
      <dsp:spPr>
        <a:xfrm>
          <a:off x="6435715" y="230786"/>
          <a:ext cx="2925324" cy="175519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Материально - технические</a:t>
          </a:r>
        </a:p>
      </dsp:txBody>
      <dsp:txXfrm>
        <a:off x="6435715" y="230786"/>
        <a:ext cx="2925324" cy="1755195"/>
      </dsp:txXfrm>
    </dsp:sp>
    <dsp:sp modelId="{02F70472-0DC8-4E63-8F5A-590602A8D13D}">
      <dsp:nvSpPr>
        <dsp:cNvPr id="0" name=""/>
        <dsp:cNvSpPr/>
      </dsp:nvSpPr>
      <dsp:spPr>
        <a:xfrm>
          <a:off x="1608928" y="2278514"/>
          <a:ext cx="2925324" cy="1755195"/>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РППС</a:t>
          </a:r>
        </a:p>
      </dsp:txBody>
      <dsp:txXfrm>
        <a:off x="1608928" y="2278514"/>
        <a:ext cx="2925324" cy="1755195"/>
      </dsp:txXfrm>
    </dsp:sp>
    <dsp:sp modelId="{42053151-3A1C-433D-A8B8-A1E109020CE2}">
      <dsp:nvSpPr>
        <dsp:cNvPr id="0" name=""/>
        <dsp:cNvSpPr/>
      </dsp:nvSpPr>
      <dsp:spPr>
        <a:xfrm>
          <a:off x="4826786" y="2278514"/>
          <a:ext cx="2925324" cy="175519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Финансовые</a:t>
          </a:r>
        </a:p>
      </dsp:txBody>
      <dsp:txXfrm>
        <a:off x="4826786" y="2278514"/>
        <a:ext cx="2925324" cy="1755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4B673-BF34-4D33-BC76-8E32C65E6500}">
      <dsp:nvSpPr>
        <dsp:cNvPr id="0" name=""/>
        <dsp:cNvSpPr/>
      </dsp:nvSpPr>
      <dsp:spPr>
        <a:xfrm>
          <a:off x="1780896" y="2308"/>
          <a:ext cx="6951374" cy="7297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Экспресс – диагностика </a:t>
          </a:r>
        </a:p>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опорой на Интегральные показатели ребенка</a:t>
          </a:r>
        </a:p>
      </dsp:txBody>
      <dsp:txXfrm>
        <a:off x="1802269" y="23681"/>
        <a:ext cx="6908628" cy="686972"/>
      </dsp:txXfrm>
    </dsp:sp>
    <dsp:sp modelId="{7074EEE4-6A45-4ADE-9318-62509A462BC7}">
      <dsp:nvSpPr>
        <dsp:cNvPr id="0" name=""/>
        <dsp:cNvSpPr/>
      </dsp:nvSpPr>
      <dsp:spPr>
        <a:xfrm>
          <a:off x="887464" y="987315"/>
          <a:ext cx="3077622" cy="152158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Соответствие</a:t>
          </a:r>
        </a:p>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показателям:</a:t>
          </a:r>
        </a:p>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специальная диагностика не проводится</a:t>
          </a:r>
        </a:p>
      </dsp:txBody>
      <dsp:txXfrm>
        <a:off x="932030" y="1031881"/>
        <a:ext cx="2988490" cy="1432453"/>
      </dsp:txXfrm>
    </dsp:sp>
    <dsp:sp modelId="{261E2414-65BA-4D60-BE73-AD6819F93509}">
      <dsp:nvSpPr>
        <dsp:cNvPr id="0" name=""/>
        <dsp:cNvSpPr/>
      </dsp:nvSpPr>
      <dsp:spPr>
        <a:xfrm>
          <a:off x="908566" y="2659446"/>
          <a:ext cx="2083935" cy="185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Соответствие показателям:</a:t>
          </a:r>
        </a:p>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педагогическая работа в соответствии с планом</a:t>
          </a:r>
        </a:p>
      </dsp:txBody>
      <dsp:txXfrm>
        <a:off x="962997" y="2713877"/>
        <a:ext cx="1975073" cy="1749537"/>
      </dsp:txXfrm>
    </dsp:sp>
    <dsp:sp modelId="{CDED36EE-74D7-4C42-BF3A-8AC5BA857D83}">
      <dsp:nvSpPr>
        <dsp:cNvPr id="0" name=""/>
        <dsp:cNvSpPr/>
      </dsp:nvSpPr>
      <dsp:spPr>
        <a:xfrm>
          <a:off x="3681442" y="2659446"/>
          <a:ext cx="2650618" cy="1931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Низкие оценки по отдельным параметрам: усиление индивидуальной педагогической работы по соответствующим направлениям (образовательные области</a:t>
          </a:r>
          <a:r>
            <a:rPr lang="ru-RU" sz="1400" kern="1200" dirty="0"/>
            <a:t>)</a:t>
          </a:r>
        </a:p>
      </dsp:txBody>
      <dsp:txXfrm>
        <a:off x="3738007" y="2716011"/>
        <a:ext cx="2537488" cy="1818157"/>
      </dsp:txXfrm>
    </dsp:sp>
    <dsp:sp modelId="{AC8C5EAC-6306-4105-8932-95F38CFB734B}">
      <dsp:nvSpPr>
        <dsp:cNvPr id="0" name=""/>
        <dsp:cNvSpPr/>
      </dsp:nvSpPr>
      <dsp:spPr>
        <a:xfrm>
          <a:off x="4450284" y="987315"/>
          <a:ext cx="5566563" cy="15639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Несоответствие развитие показателям:</a:t>
          </a:r>
        </a:p>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Проведение педагогической диагностики (мониторинга)</a:t>
          </a:r>
        </a:p>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с использованием соответствующей возрасту </a:t>
          </a:r>
        </a:p>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Карты педагогической диагностики ребенка</a:t>
          </a:r>
        </a:p>
      </dsp:txBody>
      <dsp:txXfrm>
        <a:off x="4496091" y="1033122"/>
        <a:ext cx="5474949" cy="1472342"/>
      </dsp:txXfrm>
    </dsp:sp>
    <dsp:sp modelId="{22188652-92A2-4FA7-BB6F-84EB1DB45C90}">
      <dsp:nvSpPr>
        <dsp:cNvPr id="0" name=""/>
        <dsp:cNvSpPr/>
      </dsp:nvSpPr>
      <dsp:spPr>
        <a:xfrm>
          <a:off x="7259320" y="2659446"/>
          <a:ext cx="2281428" cy="1925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Низкие оценки по большинству параметров:</a:t>
          </a:r>
        </a:p>
        <a:p>
          <a:pPr marL="0" lvl="0" indent="0" algn="ctr"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Психологическая диагностика</a:t>
          </a:r>
        </a:p>
      </dsp:txBody>
      <dsp:txXfrm>
        <a:off x="7315704" y="2715830"/>
        <a:ext cx="2168660" cy="18123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6A50CBC-8F27-4571-9CF4-87917B3DA01C}" type="datetime1">
              <a:rPr lang="ru-RU" smtClean="0"/>
              <a:t>30.09.2019</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ru-RU" smtClean="0"/>
              <a:t>‹#›</a:t>
            </a:fld>
            <a:endParaRPr lang="ru-RU"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871763A-5E33-45E3-A8F2-56DFE0C2155C}" type="datetime1">
              <a:rPr lang="ru-RU" noProof="0" smtClean="0"/>
              <a:t>30.09.2019</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ru-RU" noProof="0" smtClean="0"/>
              <a:t>‹#›</a:t>
            </a:fld>
            <a:endParaRPr lang="ru-RU" noProof="0"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9555D449-B875-4B8D-8E66-224D27E54C9A}" type="slidenum">
              <a:rPr lang="ru-RU" noProof="0" smtClean="0"/>
              <a:t>1</a:t>
            </a:fld>
            <a:endParaRPr lang="ru-RU" noProof="0" dirty="0"/>
          </a:p>
        </p:txBody>
      </p:sp>
    </p:spTree>
    <p:extLst>
      <p:ext uri="{BB962C8B-B14F-4D97-AF65-F5344CB8AC3E}">
        <p14:creationId xmlns:p14="http://schemas.microsoft.com/office/powerpoint/2010/main" val="323573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6225" y="1828800"/>
            <a:ext cx="4098175" cy="3177380"/>
          </a:xfrm>
        </p:spPr>
        <p:txBody>
          <a:bodyPr rtlCol="0" anchor="b">
            <a:normAutofit/>
          </a:bodyPr>
          <a:lstStyle>
            <a:lvl1pPr algn="l" rtl="0">
              <a:lnSpc>
                <a:spcPct val="80000"/>
              </a:lnSpc>
              <a:defRPr sz="5400">
                <a:solidFill>
                  <a:schemeClr val="accent1"/>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pic>
        <p:nvPicPr>
          <p:cNvPr id="7" name="Рисунок 6" descr="Линия электрокардиограммы"/>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4" name="Дата 3"/>
          <p:cNvSpPr>
            <a:spLocks noGrp="1"/>
          </p:cNvSpPr>
          <p:nvPr>
            <p:ph type="dt" sz="half" idx="10"/>
          </p:nvPr>
        </p:nvSpPr>
        <p:spPr/>
        <p:txBody>
          <a:bodyPr rtlCol="0"/>
          <a:lstStyle/>
          <a:p>
            <a:pPr rtl="0"/>
            <a:fld id="{9EEFEAE4-C28C-4D92-9EE7-D62CEDC101DF}" type="datetime1">
              <a:rPr lang="ru-RU" smtClean="0"/>
              <a:t>30.09.2019</a:t>
            </a:fld>
            <a:endParaRPr lang="ru-RU"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smtClean="0"/>
              <a:t>‹#›</a:t>
            </a:fld>
            <a:endParaRPr lang="ru-RU"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descr="Прямоугольник"/>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Вертикальный заголовок 1"/>
          <p:cNvSpPr>
            <a:spLocks noGrp="1"/>
          </p:cNvSpPr>
          <p:nvPr>
            <p:ph type="title" orient="vert"/>
          </p:nvPr>
        </p:nvSpPr>
        <p:spPr>
          <a:xfrm>
            <a:off x="10058399" y="457201"/>
            <a:ext cx="2057401" cy="5943600"/>
          </a:xfrm>
        </p:spPr>
        <p:txBody>
          <a:bodyPr vert="eaVert"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609600" y="457200"/>
            <a:ext cx="9067800" cy="5943599"/>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4" name="Дата 3"/>
          <p:cNvSpPr>
            <a:spLocks noGrp="1"/>
          </p:cNvSpPr>
          <p:nvPr>
            <p:ph type="dt" sz="half" idx="10"/>
          </p:nvPr>
        </p:nvSpPr>
        <p:spPr/>
        <p:txBody>
          <a:bodyPr rtlCol="0"/>
          <a:lstStyle/>
          <a:p>
            <a:pPr rtl="0"/>
            <a:fld id="{C35976BF-C51C-4515-9E22-BF2015252BD8}" type="datetime1">
              <a:rPr lang="ru-RU" smtClean="0"/>
              <a:t>30.09.2019</a:t>
            </a:fld>
            <a:endParaRPr lang="ru-RU"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smtClean="0"/>
              <a:t>‹#›</a:t>
            </a:fld>
            <a:endParaRPr lang="ru-RU"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4" name="Дата 3"/>
          <p:cNvSpPr>
            <a:spLocks noGrp="1"/>
          </p:cNvSpPr>
          <p:nvPr>
            <p:ph type="dt" sz="half" idx="10"/>
          </p:nvPr>
        </p:nvSpPr>
        <p:spPr/>
        <p:txBody>
          <a:bodyPr rtlCol="0"/>
          <a:lstStyle/>
          <a:p>
            <a:pPr rtl="0"/>
            <a:fld id="{72242D3C-8192-478D-9985-D3160EF3F3C3}" type="datetime1">
              <a:rPr lang="ru-RU" smtClean="0"/>
              <a:t>30.09.2019</a:t>
            </a:fld>
            <a:endParaRPr lang="ru-RU"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smtClean="0"/>
              <a:t>‹#›</a:t>
            </a:fld>
            <a:endParaRPr lang="ru-RU"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Заголовок раздела">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Прямоугольник 6" descr="Прямоугольник"/>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ru-RU"/>
              <a:t>Образец заголовка</a:t>
            </a:r>
            <a:endParaRPr lang="ru-RU" dirty="0"/>
          </a:p>
        </p:txBody>
      </p:sp>
      <p:sp>
        <p:nvSpPr>
          <p:cNvPr id="3" name="Замещающий текст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ru-RU"/>
              <a:t>Образец текста</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10668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5" name="Дата 4"/>
          <p:cNvSpPr>
            <a:spLocks noGrp="1"/>
          </p:cNvSpPr>
          <p:nvPr>
            <p:ph type="dt" sz="half" idx="10"/>
          </p:nvPr>
        </p:nvSpPr>
        <p:spPr/>
        <p:txBody>
          <a:bodyPr rtlCol="0"/>
          <a:lstStyle/>
          <a:p>
            <a:pPr rtl="0"/>
            <a:fld id="{DA6D9427-7660-4399-80F6-CD7B8B8E5C35}" type="datetime1">
              <a:rPr lang="ru-RU" smtClean="0"/>
              <a:t>30.09.2019</a:t>
            </a:fld>
            <a:endParaRPr lang="ru-RU"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smtClean="0"/>
              <a:t>‹#›</a:t>
            </a:fld>
            <a:endParaRPr lang="ru-RU"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Текст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7" name="Дата 6"/>
          <p:cNvSpPr>
            <a:spLocks noGrp="1"/>
          </p:cNvSpPr>
          <p:nvPr>
            <p:ph type="dt" sz="half" idx="10"/>
          </p:nvPr>
        </p:nvSpPr>
        <p:spPr/>
        <p:txBody>
          <a:bodyPr rtlCol="0"/>
          <a:lstStyle/>
          <a:p>
            <a:pPr rtl="0"/>
            <a:fld id="{21980393-315E-4AB9-9FE2-63E995E945C8}" type="datetime1">
              <a:rPr lang="ru-RU" smtClean="0"/>
              <a:t>30.09.2019</a:t>
            </a:fld>
            <a:endParaRPr lang="ru-RU" dirty="0"/>
          </a:p>
        </p:txBody>
      </p:sp>
      <p:sp>
        <p:nvSpPr>
          <p:cNvPr id="9" name="Номер слайда 8"/>
          <p:cNvSpPr>
            <a:spLocks noGrp="1"/>
          </p:cNvSpPr>
          <p:nvPr>
            <p:ph type="sldNum" sz="quarter" idx="12"/>
          </p:nvPr>
        </p:nvSpPr>
        <p:spPr/>
        <p:txBody>
          <a:bodyPr rtlCol="0"/>
          <a:lstStyle/>
          <a:p>
            <a:pPr rtl="0"/>
            <a:fld id="{E31375A4-56A4-47D6-9801-1991572033F7}" type="slidenum">
              <a:rPr lang="ru-RU" smtClean="0"/>
              <a:t>‹#›</a:t>
            </a:fld>
            <a:endParaRPr lang="ru-RU"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3" name="Дата 2"/>
          <p:cNvSpPr>
            <a:spLocks noGrp="1"/>
          </p:cNvSpPr>
          <p:nvPr>
            <p:ph type="dt" sz="half" idx="10"/>
          </p:nvPr>
        </p:nvSpPr>
        <p:spPr/>
        <p:txBody>
          <a:bodyPr rtlCol="0"/>
          <a:lstStyle/>
          <a:p>
            <a:pPr rtl="0"/>
            <a:fld id="{79D32718-8B06-4985-8D7D-9E16F3F044C8}" type="datetime1">
              <a:rPr lang="ru-RU" smtClean="0"/>
              <a:t>30.09.2019</a:t>
            </a:fld>
            <a:endParaRPr lang="ru-RU" dirty="0"/>
          </a:p>
        </p:txBody>
      </p:sp>
      <p:sp>
        <p:nvSpPr>
          <p:cNvPr id="5" name="Номер слайда 4"/>
          <p:cNvSpPr>
            <a:spLocks noGrp="1"/>
          </p:cNvSpPr>
          <p:nvPr>
            <p:ph type="sldNum" sz="quarter" idx="12"/>
          </p:nvPr>
        </p:nvSpPr>
        <p:spPr/>
        <p:txBody>
          <a:bodyPr rtlCol="0"/>
          <a:lstStyle/>
          <a:p>
            <a:pPr rtl="0"/>
            <a:fld id="{E31375A4-56A4-47D6-9801-1991572033F7}" type="slidenum">
              <a:rPr lang="ru-RU" smtClean="0"/>
              <a:t>‹#›</a:t>
            </a:fld>
            <a:endParaRPr lang="ru-RU"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endParaRPr lang="ru-RU" dirty="0"/>
          </a:p>
        </p:txBody>
      </p:sp>
      <p:sp>
        <p:nvSpPr>
          <p:cNvPr id="2" name="Дата 1"/>
          <p:cNvSpPr>
            <a:spLocks noGrp="1"/>
          </p:cNvSpPr>
          <p:nvPr>
            <p:ph type="dt" sz="half" idx="10"/>
          </p:nvPr>
        </p:nvSpPr>
        <p:spPr/>
        <p:txBody>
          <a:bodyPr rtlCol="0"/>
          <a:lstStyle/>
          <a:p>
            <a:pPr rtl="0"/>
            <a:fld id="{68115AB6-67B4-4D7E-9378-C270C29E4245}" type="datetime1">
              <a:rPr lang="ru-RU" smtClean="0"/>
              <a:t>30.09.2019</a:t>
            </a:fld>
            <a:endParaRPr lang="ru-RU" dirty="0"/>
          </a:p>
        </p:txBody>
      </p:sp>
      <p:sp>
        <p:nvSpPr>
          <p:cNvPr id="4" name="Номер слайда 3"/>
          <p:cNvSpPr>
            <a:spLocks noGrp="1"/>
          </p:cNvSpPr>
          <p:nvPr>
            <p:ph type="sldNum" sz="quarter" idx="12"/>
          </p:nvPr>
        </p:nvSpPr>
        <p:spPr/>
        <p:txBody>
          <a:bodyPr rtlCol="0"/>
          <a:lstStyle/>
          <a:p>
            <a:pPr rtl="0"/>
            <a:fld id="{E31375A4-56A4-47D6-9801-1991572033F7}" type="slidenum">
              <a:rPr lang="ru-RU" smtClean="0"/>
              <a:t>‹#›</a:t>
            </a:fld>
            <a:endParaRPr lang="ru-RU"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descr="Прямоугольник"/>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descr="Прямоугольник"/>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7632700" y="3200400"/>
            <a:ext cx="3932237" cy="1752600"/>
          </a:xfrm>
        </p:spPr>
        <p:txBody>
          <a:bodyPr rtlCol="0" anchor="b">
            <a:normAutofit/>
          </a:bodyPr>
          <a:lstStyle>
            <a:lvl1pPr rtl="0">
              <a:defRPr sz="3600"/>
            </a:lvl1pPr>
          </a:lstStyle>
          <a:p>
            <a:pPr rtl="0"/>
            <a:r>
              <a:rPr lang="ru-RU"/>
              <a:t>Образец заголовка</a:t>
            </a:r>
            <a:endParaRPr lang="ru-RU" dirty="0"/>
          </a:p>
        </p:txBody>
      </p:sp>
      <p:sp>
        <p:nvSpPr>
          <p:cNvPr id="3" name="Объект 2"/>
          <p:cNvSpPr>
            <a:spLocks noGrp="1"/>
          </p:cNvSpPr>
          <p:nvPr>
            <p:ph idx="1"/>
          </p:nvPr>
        </p:nvSpPr>
        <p:spPr>
          <a:xfrm>
            <a:off x="609600" y="457201"/>
            <a:ext cx="5943600" cy="5943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7632699" y="5029200"/>
            <a:ext cx="3932237" cy="1371600"/>
          </a:xfrm>
        </p:spPr>
        <p:txBody>
          <a:bodyPr rtlCol="0">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descr="Прямоугольник"/>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descr="Прямоугольник"/>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7635240" y="3200400"/>
            <a:ext cx="3932237" cy="1752600"/>
          </a:xfrm>
        </p:spPr>
        <p:txBody>
          <a:bodyPr rtlCol="0" anchor="b">
            <a:normAutofit/>
          </a:bodyPr>
          <a:lstStyle>
            <a:lvl1pPr rtl="0">
              <a:defRPr sz="3600"/>
            </a:lvl1pPr>
          </a:lstStyle>
          <a:p>
            <a:pPr rtl="0"/>
            <a:r>
              <a:rPr lang="ru-RU"/>
              <a:t>Образец заголовка</a:t>
            </a:r>
            <a:endParaRPr lang="ru-RU"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требуется добавить."/>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4" name="Текст 3"/>
          <p:cNvSpPr>
            <a:spLocks noGrp="1"/>
          </p:cNvSpPr>
          <p:nvPr>
            <p:ph type="body" sz="half" idx="2"/>
          </p:nvPr>
        </p:nvSpPr>
        <p:spPr>
          <a:xfrm>
            <a:off x="7635240" y="5029200"/>
            <a:ext cx="3932237" cy="1374648"/>
          </a:xfrm>
        </p:spPr>
        <p:txBody>
          <a:bodyPr rtlCol="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красная полоса" descr="Красная полоса"/>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Замещающий текст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ru-RU" noProof="0" dirty="0"/>
          </a:p>
        </p:txBody>
      </p:sp>
      <p:sp>
        <p:nvSpPr>
          <p:cNvPr id="4" name="Дата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3FDB9577-6D70-481F-BBF8-A759884E5182}" type="datetime1">
              <a:rPr lang="ru-RU" noProof="0" smtClean="0"/>
              <a:t>30.09.2019</a:t>
            </a:fld>
            <a:endParaRPr lang="ru-RU" noProof="0" dirty="0"/>
          </a:p>
        </p:txBody>
      </p:sp>
      <p:sp>
        <p:nvSpPr>
          <p:cNvPr id="6" name="Номер слайда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ru-RU" noProof="0" smtClean="0"/>
              <a:pPr/>
              <a:t>‹#›</a:t>
            </a:fld>
            <a:endParaRPr lang="ru-RU"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feo.ru/spasibo-za-vnimanie-kartinki-dlya-prezentacii/"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5360" y="836712"/>
            <a:ext cx="4608512" cy="3312368"/>
          </a:xfrm>
        </p:spPr>
        <p:txBody>
          <a:bodyPr rtlCol="0">
            <a:normAutofit/>
          </a:bodyPr>
          <a:lstStyle/>
          <a:p>
            <a:pPr algn="ctr"/>
            <a:br>
              <a:rPr lang="ru-RU" sz="2400" dirty="0">
                <a:latin typeface="Times New Roman" panose="02020603050405020304" pitchFamily="18" charset="0"/>
                <a:cs typeface="Times New Roman" panose="02020603050405020304" pitchFamily="18" charset="0"/>
              </a:rPr>
            </a:b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«Актуальные проблемы проведения педагогической диагностики в дошкольной образовательной</a:t>
            </a:r>
            <a:b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организации»</a:t>
            </a:r>
            <a:b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39416" y="5085184"/>
            <a:ext cx="3672409" cy="1152128"/>
          </a:xfrm>
        </p:spPr>
        <p:txBody>
          <a:bodyPr rtlCol="0">
            <a:noAutofit/>
          </a:bodyPr>
          <a:lstStyle/>
          <a:p>
            <a:pPr algn="r"/>
            <a:r>
              <a:rPr lang="ru-RU" sz="1600" b="1" cap="none"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Базна</a:t>
            </a:r>
            <a:r>
              <a:rPr lang="ru-RU" sz="1600" b="1" cap="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Л.В.</a:t>
            </a:r>
          </a:p>
          <a:p>
            <a:pPr algn="r"/>
            <a:r>
              <a:rPr lang="ru-RU" sz="1600" b="1" cap="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руководитель опорных ДОО ЯМР</a:t>
            </a:r>
          </a:p>
          <a:p>
            <a:pPr algn="r"/>
            <a:r>
              <a:rPr lang="ru-RU" sz="1600" b="1" cap="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 марта 2019г.</a:t>
            </a:r>
            <a:endParaRPr lang="ru-RU" sz="1800" b="1" cap="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ABAB0-3F9D-4D47-AC80-94062D8AE600}"/>
              </a:ext>
            </a:extLst>
          </p:cNvPr>
          <p:cNvSpPr>
            <a:spLocks noGrp="1"/>
          </p:cNvSpPr>
          <p:nvPr>
            <p:ph type="title"/>
          </p:nvPr>
        </p:nvSpPr>
        <p:spPr>
          <a:xfrm>
            <a:off x="7680176" y="692696"/>
            <a:ext cx="4032448" cy="1008112"/>
          </a:xfrm>
        </p:spPr>
        <p:txBody>
          <a:bodyPr>
            <a:normAutofit/>
          </a:bodyPr>
          <a:lstStyle/>
          <a:p>
            <a:pPr algn="ctr"/>
            <a:r>
              <a:rPr lang="ru-RU" sz="24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Оценка индивидуального развития ребенка</a:t>
            </a:r>
            <a:endParaRPr lang="ru-RU"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a16="http://schemas.microsoft.com/office/drawing/2014/main" id="{CC47EB4D-A002-4F74-8BFE-32BE304D69C8}"/>
              </a:ext>
            </a:extLst>
          </p:cNvPr>
          <p:cNvGraphicFramePr>
            <a:graphicFrameLocks noGrp="1"/>
          </p:cNvGraphicFramePr>
          <p:nvPr>
            <p:ph idx="1"/>
            <p:extLst>
              <p:ext uri="{D42A27DB-BD31-4B8C-83A1-F6EECF244321}">
                <p14:modId xmlns:p14="http://schemas.microsoft.com/office/powerpoint/2010/main" val="4061277346"/>
              </p:ext>
            </p:extLst>
          </p:nvPr>
        </p:nvGraphicFramePr>
        <p:xfrm>
          <a:off x="407368" y="188640"/>
          <a:ext cx="6480720" cy="6468642"/>
        </p:xfrm>
        <a:graphic>
          <a:graphicData uri="http://schemas.openxmlformats.org/drawingml/2006/table">
            <a:tbl>
              <a:tblPr firstRow="1" bandRow="1">
                <a:tableStyleId>{5940675A-B579-460E-94D1-54222C63F5DA}</a:tableStyleId>
              </a:tblPr>
              <a:tblGrid>
                <a:gridCol w="4464496">
                  <a:extLst>
                    <a:ext uri="{9D8B030D-6E8A-4147-A177-3AD203B41FA5}">
                      <a16:colId xmlns:a16="http://schemas.microsoft.com/office/drawing/2014/main" val="3766559956"/>
                    </a:ext>
                  </a:extLst>
                </a:gridCol>
                <a:gridCol w="2016224">
                  <a:extLst>
                    <a:ext uri="{9D8B030D-6E8A-4147-A177-3AD203B41FA5}">
                      <a16:colId xmlns:a16="http://schemas.microsoft.com/office/drawing/2014/main" val="302903061"/>
                    </a:ext>
                  </a:extLst>
                </a:gridCol>
              </a:tblGrid>
              <a:tr h="1008112">
                <a:tc>
                  <a:txBody>
                    <a:bodyPr/>
                    <a:lstStyle/>
                    <a:p>
                      <a:pPr algn="ctr"/>
                      <a:endParaRPr lang="ru-RU" sz="1400" dirty="0">
                        <a:solidFill>
                          <a:srgbClr val="C00000"/>
                        </a:solidFill>
                        <a:effectLst>
                          <a:outerShdw blurRad="38100" dist="38100" dir="2700000" algn="tl">
                            <a:srgbClr val="000000">
                              <a:alpha val="43137"/>
                            </a:srgbClr>
                          </a:outerShdw>
                        </a:effectLst>
                      </a:endParaRPr>
                    </a:p>
                    <a:p>
                      <a:pPr algn="ctr"/>
                      <a:endParaRPr lang="ru-RU" sz="1400" dirty="0">
                        <a:solidFill>
                          <a:srgbClr val="C00000"/>
                        </a:solidFill>
                        <a:effectLst>
                          <a:outerShdw blurRad="38100" dist="38100" dir="2700000" algn="tl">
                            <a:srgbClr val="000000">
                              <a:alpha val="43137"/>
                            </a:srgbClr>
                          </a:outerShdw>
                        </a:effectLst>
                      </a:endParaRPr>
                    </a:p>
                    <a:p>
                      <a:pPr algn="ct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Параметры оценки</a:t>
                      </a:r>
                    </a:p>
                  </a:txBody>
                  <a:tcPr/>
                </a:tc>
                <a:tc>
                  <a:txBody>
                    <a:bodyPr/>
                    <a:lstStyle/>
                    <a:p>
                      <a:pPr algn="ct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Показатель уровня освоения Программы</a:t>
                      </a:r>
                    </a:p>
                    <a:p>
                      <a:pPr algn="l"/>
                      <a:r>
                        <a:rPr lang="ru-RU" sz="1400" b="1" dirty="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достаточный - Д</a:t>
                      </a:r>
                    </a:p>
                    <a:p>
                      <a:pPr algn="l"/>
                      <a:r>
                        <a:rPr lang="ru-RU" sz="1100" b="1" dirty="0">
                          <a:latin typeface="Times New Roman" panose="02020603050405020304" pitchFamily="18" charset="0"/>
                          <a:cs typeface="Times New Roman" panose="02020603050405020304" pitchFamily="18" charset="0"/>
                        </a:rPr>
                        <a:t>         близкий - Б</a:t>
                      </a:r>
                    </a:p>
                    <a:p>
                      <a:pPr algn="l"/>
                      <a:r>
                        <a:rPr lang="ru-RU" sz="1100" b="1" dirty="0">
                          <a:latin typeface="Times New Roman" panose="02020603050405020304" pitchFamily="18" charset="0"/>
                          <a:cs typeface="Times New Roman" panose="02020603050405020304" pitchFamily="18" charset="0"/>
                        </a:rPr>
                        <a:t>        недостаточный - Н</a:t>
                      </a:r>
                    </a:p>
                  </a:txBody>
                  <a:tcPr/>
                </a:tc>
                <a:extLst>
                  <a:ext uri="{0D108BD9-81ED-4DB2-BD59-A6C34878D82A}">
                    <a16:rowId xmlns:a16="http://schemas.microsoft.com/office/drawing/2014/main" val="3918804948"/>
                  </a:ext>
                </a:extLst>
              </a:tr>
              <a:tr h="1304953">
                <a:tc>
                  <a:txBody>
                    <a:bodyPr/>
                    <a:lstStyle/>
                    <a:p>
                      <a:pPr algn="just"/>
                      <a:r>
                        <a:rPr lang="ru-RU" sz="1200" b="1" dirty="0">
                          <a:latin typeface="Times New Roman" panose="02020603050405020304" pitchFamily="18" charset="0"/>
                          <a:cs typeface="Times New Roman" panose="02020603050405020304" pitchFamily="18" charset="0"/>
                        </a:rPr>
                        <a:t>Может провести целостно – расчлененный анализ объектов (целое – части – детали); изменяет пространственное расположение частей сложной фигуры (осуществляет от четырех до восьми преобразований; приставить, убрать, поменять местами, изменить ракурс нужный фигурки) для получения нового целостного объекта.</a:t>
                      </a:r>
                    </a:p>
                  </a:txBody>
                  <a:tcPr/>
                </a:tc>
                <a:tc>
                  <a:txBody>
                    <a:bodyPr/>
                    <a:lstStyle/>
                    <a:p>
                      <a:pPr algn="ctr"/>
                      <a:r>
                        <a:rPr lang="ru-RU" sz="1400" b="1" dirty="0">
                          <a:latin typeface="Times New Roman" panose="02020603050405020304" pitchFamily="18" charset="0"/>
                          <a:cs typeface="Times New Roman" panose="02020603050405020304" pitchFamily="18" charset="0"/>
                        </a:rPr>
                        <a:t>Н</a:t>
                      </a:r>
                    </a:p>
                  </a:txBody>
                  <a:tcPr/>
                </a:tc>
                <a:extLst>
                  <a:ext uri="{0D108BD9-81ED-4DB2-BD59-A6C34878D82A}">
                    <a16:rowId xmlns:a16="http://schemas.microsoft.com/office/drawing/2014/main" val="2725515859"/>
                  </a:ext>
                </a:extLst>
              </a:tr>
              <a:tr h="581425">
                <a:tc>
                  <a:txBody>
                    <a:bodyPr/>
                    <a:lstStyle/>
                    <a:p>
                      <a:pPr algn="just"/>
                      <a:r>
                        <a:rPr lang="ru-RU" sz="1200" b="1" dirty="0">
                          <a:latin typeface="Times New Roman" panose="02020603050405020304" pitchFamily="18" charset="0"/>
                          <a:cs typeface="Times New Roman" panose="02020603050405020304" pitchFamily="18" charset="0"/>
                        </a:rPr>
                        <a:t>Проявляет любознательность, стремится,  к освоению нового (информации, игр, способов действия с различными предметами)</a:t>
                      </a:r>
                    </a:p>
                  </a:txBody>
                  <a:tcPr/>
                </a:tc>
                <a:tc>
                  <a:txBody>
                    <a:bodyPr/>
                    <a:lstStyle/>
                    <a:p>
                      <a:pPr algn="ctr"/>
                      <a:r>
                        <a:rPr lang="ru-RU" sz="1400" b="1" dirty="0">
                          <a:latin typeface="Times New Roman" panose="02020603050405020304" pitchFamily="18" charset="0"/>
                          <a:cs typeface="Times New Roman" panose="02020603050405020304" pitchFamily="18" charset="0"/>
                        </a:rPr>
                        <a:t>Д</a:t>
                      </a:r>
                    </a:p>
                  </a:txBody>
                  <a:tcPr/>
                </a:tc>
                <a:extLst>
                  <a:ext uri="{0D108BD9-81ED-4DB2-BD59-A6C34878D82A}">
                    <a16:rowId xmlns:a16="http://schemas.microsoft.com/office/drawing/2014/main" val="2083348501"/>
                  </a:ext>
                </a:extLst>
              </a:tr>
              <a:tr h="1021465">
                <a:tc>
                  <a:txBody>
                    <a:bodyPr/>
                    <a:lstStyle/>
                    <a:p>
                      <a:pPr algn="just"/>
                      <a:r>
                        <a:rPr lang="ru-RU" sz="1200" b="1" dirty="0">
                          <a:latin typeface="Times New Roman" panose="02020603050405020304" pitchFamily="18" charset="0"/>
                          <a:cs typeface="Times New Roman" panose="02020603050405020304" pitchFamily="18" charset="0"/>
                        </a:rPr>
                        <a:t>Выстраивает предположения и самостоятельно ищет ответы на свои вопросы с помощью пробующих действий поискового характера, обобщает полученные результаты, использует результаты опытов для объяснений различный явлений (лужи на дорогах и т.д.)</a:t>
                      </a:r>
                    </a:p>
                  </a:txBody>
                  <a:tcPr/>
                </a:tc>
                <a:tc>
                  <a:txBody>
                    <a:bodyPr/>
                    <a:lstStyle/>
                    <a:p>
                      <a:pPr algn="ctr"/>
                      <a:r>
                        <a:rPr lang="ru-RU" sz="1400" b="1" dirty="0">
                          <a:latin typeface="Times New Roman" panose="02020603050405020304" pitchFamily="18" charset="0"/>
                          <a:cs typeface="Times New Roman" panose="02020603050405020304" pitchFamily="18" charset="0"/>
                        </a:rPr>
                        <a:t>Б</a:t>
                      </a:r>
                    </a:p>
                  </a:txBody>
                  <a:tcPr/>
                </a:tc>
                <a:extLst>
                  <a:ext uri="{0D108BD9-81ED-4DB2-BD59-A6C34878D82A}">
                    <a16:rowId xmlns:a16="http://schemas.microsoft.com/office/drawing/2014/main" val="3107460898"/>
                  </a:ext>
                </a:extLst>
              </a:tr>
              <a:tr h="576064">
                <a:tc>
                  <a:txBody>
                    <a:bodyPr/>
                    <a:lstStyle/>
                    <a:p>
                      <a:pPr algn="just"/>
                      <a:r>
                        <a:rPr lang="ru-RU" sz="1100" b="1" dirty="0">
                          <a:solidFill>
                            <a:schemeClr val="tx1"/>
                          </a:solidFill>
                          <a:effectLst/>
                          <a:latin typeface="Times New Roman" panose="02020603050405020304" pitchFamily="18" charset="0"/>
                          <a:cs typeface="Times New Roman" panose="02020603050405020304" pitchFamily="18" charset="0"/>
                        </a:rPr>
                        <a:t>Объединяет  предметы на основе общих признаков и обозначает их обобщающим понятием (одежда, мебель, посуда и др.)</a:t>
                      </a:r>
                    </a:p>
                  </a:txBody>
                  <a:tcPr/>
                </a:tc>
                <a:tc>
                  <a:txBody>
                    <a:bodyPr/>
                    <a:lstStyle/>
                    <a:p>
                      <a:pPr algn="ctr"/>
                      <a:r>
                        <a:rPr lang="ru-RU" sz="1400" b="1" dirty="0">
                          <a:latin typeface="Times New Roman" panose="02020603050405020304" pitchFamily="18" charset="0"/>
                          <a:cs typeface="Times New Roman" panose="02020603050405020304" pitchFamily="18" charset="0"/>
                        </a:rPr>
                        <a:t>Б</a:t>
                      </a:r>
                    </a:p>
                  </a:txBody>
                  <a:tcPr/>
                </a:tc>
                <a:extLst>
                  <a:ext uri="{0D108BD9-81ED-4DB2-BD59-A6C34878D82A}">
                    <a16:rowId xmlns:a16="http://schemas.microsoft.com/office/drawing/2014/main" val="2437615360"/>
                  </a:ext>
                </a:extLst>
              </a:tr>
              <a:tr h="2697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Итоговый  уровень</a:t>
                      </a:r>
                    </a:p>
                  </a:txBody>
                  <a:tcPr/>
                </a:tc>
                <a:extLst>
                  <a:ext uri="{0D108BD9-81ED-4DB2-BD59-A6C34878D82A}">
                    <a16:rowId xmlns:a16="http://schemas.microsoft.com/office/drawing/2014/main" val="2077529219"/>
                  </a:ext>
                </a:extLst>
              </a:tr>
              <a:tr h="1206837">
                <a:tc>
                  <a:txBody>
                    <a:bodyPr/>
                    <a:lstStyle/>
                    <a:p>
                      <a:pPr algn="just"/>
                      <a:r>
                        <a:rPr lang="ru-RU" sz="1200" b="1" dirty="0">
                          <a:solidFill>
                            <a:schemeClr val="tx1"/>
                          </a:solidFill>
                          <a:effectLst/>
                          <a:latin typeface="Times New Roman" panose="02020603050405020304" pitchFamily="18" charset="0"/>
                          <a:cs typeface="Times New Roman" panose="02020603050405020304" pitchFamily="18" charset="0"/>
                        </a:rPr>
                        <a:t>Уровень, близкий к достаточному, проявляется неустойчиво, воспринимает задание после дополнительных объяснений, объединяет предметы на основе общих понятий, затрудняется в словесном их обозначении, затрудняется в классификации предметов, в пространственной ориентировке.</a:t>
                      </a:r>
                    </a:p>
                    <a:p>
                      <a:pPr algn="just"/>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Вывод: </a:t>
                      </a:r>
                      <a:r>
                        <a:rPr lang="ru-RU" sz="1200" b="1" dirty="0">
                          <a:solidFill>
                            <a:schemeClr val="tx1"/>
                          </a:solidFill>
                          <a:effectLst/>
                          <a:latin typeface="Times New Roman" panose="02020603050405020304" pitchFamily="18" charset="0"/>
                          <a:cs typeface="Times New Roman" panose="02020603050405020304" pitchFamily="18" charset="0"/>
                        </a:rPr>
                        <a:t>необходима индивидуальная работа по направлению анализа предметов (</a:t>
                      </a:r>
                      <a:r>
                        <a:rPr lang="ru-RU" sz="1200" b="1" dirty="0">
                          <a:latin typeface="Times New Roman" panose="02020603050405020304" pitchFamily="18" charset="0"/>
                          <a:cs typeface="Times New Roman" panose="02020603050405020304" pitchFamily="18" charset="0"/>
                        </a:rPr>
                        <a:t>целое – части – детали), а также ориентировке в пространстве.</a:t>
                      </a:r>
                      <a:endParaRPr lang="ru-RU" sz="1200" b="1"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400" b="1" dirty="0">
                          <a:solidFill>
                            <a:schemeClr val="tx1"/>
                          </a:solidFill>
                          <a:effectLst/>
                          <a:latin typeface="Times New Roman" panose="02020603050405020304" pitchFamily="18" charset="0"/>
                          <a:cs typeface="Times New Roman" panose="02020603050405020304" pitchFamily="18" charset="0"/>
                        </a:rPr>
                        <a:t>Близкий к достаточному</a:t>
                      </a:r>
                    </a:p>
                    <a:p>
                      <a:pPr algn="ctr"/>
                      <a:r>
                        <a:rPr lang="ru-RU" sz="1400" b="1" dirty="0">
                          <a:solidFill>
                            <a:schemeClr val="tx1"/>
                          </a:solidFill>
                          <a:effectLst/>
                          <a:latin typeface="Times New Roman" panose="02020603050405020304" pitchFamily="18" charset="0"/>
                          <a:cs typeface="Times New Roman" panose="02020603050405020304" pitchFamily="18" charset="0"/>
                        </a:rPr>
                        <a:t>(ООП ДО в стадии освоения)</a:t>
                      </a:r>
                    </a:p>
                  </a:txBody>
                  <a:tcPr/>
                </a:tc>
                <a:extLst>
                  <a:ext uri="{0D108BD9-81ED-4DB2-BD59-A6C34878D82A}">
                    <a16:rowId xmlns:a16="http://schemas.microsoft.com/office/drawing/2014/main" val="1693669107"/>
                  </a:ext>
                </a:extLst>
              </a:tr>
            </a:tbl>
          </a:graphicData>
        </a:graphic>
      </p:graphicFrame>
      <p:sp>
        <p:nvSpPr>
          <p:cNvPr id="4" name="Текст 3">
            <a:extLst>
              <a:ext uri="{FF2B5EF4-FFF2-40B4-BE49-F238E27FC236}">
                <a16:creationId xmlns:a16="http://schemas.microsoft.com/office/drawing/2014/main" id="{43DDB2C0-B49A-4736-833D-AA9A26E6EF32}"/>
              </a:ext>
            </a:extLst>
          </p:cNvPr>
          <p:cNvSpPr>
            <a:spLocks noGrp="1"/>
          </p:cNvSpPr>
          <p:nvPr>
            <p:ph type="body" sz="half" idx="2"/>
          </p:nvPr>
        </p:nvSpPr>
        <p:spPr>
          <a:xfrm>
            <a:off x="7680176" y="3356992"/>
            <a:ext cx="3960440" cy="2376264"/>
          </a:xfrm>
        </p:spPr>
        <p:txBody>
          <a:bodyPr>
            <a:no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Карта индивидуального развития ребенка</a:t>
            </a:r>
            <a:b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конца шестого года жизни</a:t>
            </a:r>
          </a:p>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Образовательная область «Познавательное развитие»</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6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4B9179-7A6D-4088-9519-90612B5F4FE5}"/>
              </a:ext>
            </a:extLst>
          </p:cNvPr>
          <p:cNvSpPr>
            <a:spLocks noGrp="1"/>
          </p:cNvSpPr>
          <p:nvPr>
            <p:ph type="title"/>
          </p:nvPr>
        </p:nvSpPr>
        <p:spPr>
          <a:xfrm>
            <a:off x="2999656" y="476673"/>
            <a:ext cx="6696744" cy="576064"/>
          </a:xfrm>
        </p:spPr>
        <p:txBody>
          <a:bodyPr>
            <a:noAutofit/>
          </a:bodyPr>
          <a:lstStyle/>
          <a:p>
            <a:pPr algn="ct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Сводная педагогическая диагностика за 2018/19г.</a:t>
            </a:r>
            <a:b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детей дошкольного возраста 3-4 лет</a:t>
            </a:r>
          </a:p>
        </p:txBody>
      </p:sp>
      <p:graphicFrame>
        <p:nvGraphicFramePr>
          <p:cNvPr id="7" name="Объект 6">
            <a:extLst>
              <a:ext uri="{FF2B5EF4-FFF2-40B4-BE49-F238E27FC236}">
                <a16:creationId xmlns:a16="http://schemas.microsoft.com/office/drawing/2014/main" id="{EF779A2E-C729-4C38-8FF5-16BFC1259360}"/>
              </a:ext>
            </a:extLst>
          </p:cNvPr>
          <p:cNvGraphicFramePr>
            <a:graphicFrameLocks noGrp="1"/>
          </p:cNvGraphicFramePr>
          <p:nvPr>
            <p:ph idx="1"/>
            <p:extLst>
              <p:ext uri="{D42A27DB-BD31-4B8C-83A1-F6EECF244321}">
                <p14:modId xmlns:p14="http://schemas.microsoft.com/office/powerpoint/2010/main" val="2623572207"/>
              </p:ext>
            </p:extLst>
          </p:nvPr>
        </p:nvGraphicFramePr>
        <p:xfrm>
          <a:off x="1919536" y="1604153"/>
          <a:ext cx="8352932" cy="5314509"/>
        </p:xfrm>
        <a:graphic>
          <a:graphicData uri="http://schemas.openxmlformats.org/drawingml/2006/table">
            <a:tbl>
              <a:tblPr firstRow="1" firstCol="1" bandRow="1">
                <a:tableStyleId>{5940675A-B579-460E-94D1-54222C63F5DA}</a:tableStyleId>
              </a:tblPr>
              <a:tblGrid>
                <a:gridCol w="646736">
                  <a:extLst>
                    <a:ext uri="{9D8B030D-6E8A-4147-A177-3AD203B41FA5}">
                      <a16:colId xmlns:a16="http://schemas.microsoft.com/office/drawing/2014/main" val="99608367"/>
                    </a:ext>
                  </a:extLst>
                </a:gridCol>
                <a:gridCol w="970102">
                  <a:extLst>
                    <a:ext uri="{9D8B030D-6E8A-4147-A177-3AD203B41FA5}">
                      <a16:colId xmlns:a16="http://schemas.microsoft.com/office/drawing/2014/main" val="3473006404"/>
                    </a:ext>
                  </a:extLst>
                </a:gridCol>
                <a:gridCol w="1099449">
                  <a:extLst>
                    <a:ext uri="{9D8B030D-6E8A-4147-A177-3AD203B41FA5}">
                      <a16:colId xmlns:a16="http://schemas.microsoft.com/office/drawing/2014/main" val="813831306"/>
                    </a:ext>
                  </a:extLst>
                </a:gridCol>
                <a:gridCol w="1228795">
                  <a:extLst>
                    <a:ext uri="{9D8B030D-6E8A-4147-A177-3AD203B41FA5}">
                      <a16:colId xmlns:a16="http://schemas.microsoft.com/office/drawing/2014/main" val="4199931099"/>
                    </a:ext>
                  </a:extLst>
                </a:gridCol>
                <a:gridCol w="939259">
                  <a:extLst>
                    <a:ext uri="{9D8B030D-6E8A-4147-A177-3AD203B41FA5}">
                      <a16:colId xmlns:a16="http://schemas.microsoft.com/office/drawing/2014/main" val="183157229"/>
                    </a:ext>
                  </a:extLst>
                </a:gridCol>
                <a:gridCol w="1120241">
                  <a:extLst>
                    <a:ext uri="{9D8B030D-6E8A-4147-A177-3AD203B41FA5}">
                      <a16:colId xmlns:a16="http://schemas.microsoft.com/office/drawing/2014/main" val="4008766244"/>
                    </a:ext>
                  </a:extLst>
                </a:gridCol>
                <a:gridCol w="1174175">
                  <a:extLst>
                    <a:ext uri="{9D8B030D-6E8A-4147-A177-3AD203B41FA5}">
                      <a16:colId xmlns:a16="http://schemas.microsoft.com/office/drawing/2014/main" val="20006"/>
                    </a:ext>
                  </a:extLst>
                </a:gridCol>
                <a:gridCol w="1174175">
                  <a:extLst>
                    <a:ext uri="{9D8B030D-6E8A-4147-A177-3AD203B41FA5}">
                      <a16:colId xmlns:a16="http://schemas.microsoft.com/office/drawing/2014/main" val="1050123982"/>
                    </a:ext>
                  </a:extLst>
                </a:gridCol>
              </a:tblGrid>
              <a:tr h="329579">
                <a:tc>
                  <a:txBody>
                    <a:bodyPr/>
                    <a:lstStyle/>
                    <a:p>
                      <a:pPr algn="ct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ФАМИЛИЯ, ИМЯ </a:t>
                      </a:r>
                    </a:p>
                    <a:p>
                      <a:pPr algn="ct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РЕБЕНКА</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tc>
                  <a:txBody>
                    <a:bodyPr/>
                    <a:lstStyle/>
                    <a:p>
                      <a:pPr algn="ct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РАЗВИТИЕ РЕЧИ</a:t>
                      </a:r>
                    </a:p>
                    <a:p>
                      <a:pP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 </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tc>
                  <a:txBody>
                    <a:bodyPr/>
                    <a:lstStyle/>
                    <a:p>
                      <a:pPr algn="ct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СОЦИАЛЬНО – КОММУНИКАТИВНОЕ РАЗВИТИЕ</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tc>
                  <a:txBody>
                    <a:bodyPr/>
                    <a:lstStyle/>
                    <a:p>
                      <a:pPr algn="ct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ПОЗНАВАТЕЛЬНОЕ РАЗВИТИЕ</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tc>
                  <a:txBody>
                    <a:bodyPr/>
                    <a:lstStyle/>
                    <a:p>
                      <a:pPr algn="ct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ХУДОЖЕСТВЕННО – ЭСТЕТИЧЕСКОЕ РАЗВИТИЕ</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tc>
                  <a:txBody>
                    <a:bodyPr/>
                    <a:lstStyle/>
                    <a:p>
                      <a:pPr algn="ctr">
                        <a:lnSpc>
                          <a:spcPct val="107000"/>
                        </a:lnSpc>
                        <a:spcAft>
                          <a:spcPts val="0"/>
                        </a:spcAft>
                      </a:pPr>
                      <a:r>
                        <a:rPr lang="ru-RU" sz="700" b="1" dirty="0">
                          <a:solidFill>
                            <a:srgbClr val="C00000"/>
                          </a:solidFill>
                          <a:effectLst/>
                          <a:latin typeface="Times New Roman" panose="02020603050405020304" pitchFamily="18" charset="0"/>
                          <a:cs typeface="Times New Roman" panose="02020603050405020304" pitchFamily="18" charset="0"/>
                        </a:rPr>
                        <a:t>ФИЗИЧЕСКОЕ РАЗВИТИЕ</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700" b="1" dirty="0">
                          <a:solidFill>
                            <a:srgbClr val="C00000"/>
                          </a:solidFill>
                          <a:effectLst/>
                          <a:latin typeface="Times New Roman" panose="02020603050405020304" pitchFamily="18" charset="0"/>
                          <a:cs typeface="Times New Roman" panose="02020603050405020304" pitchFamily="18" charset="0"/>
                        </a:rPr>
                        <a:t>РЕЗУЛЬТАТ</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tc>
                  <a:txBody>
                    <a:bodyPr/>
                    <a:lstStyle/>
                    <a:p>
                      <a:pPr algn="ctr">
                        <a:lnSpc>
                          <a:spcPct val="107000"/>
                        </a:lnSpc>
                        <a:spcAft>
                          <a:spcPts val="0"/>
                        </a:spcAft>
                      </a:pPr>
                      <a:r>
                        <a:rPr lang="ru-RU" sz="700" b="1" dirty="0">
                          <a:solidFill>
                            <a:srgbClr val="C00000"/>
                          </a:solidFill>
                          <a:effectLst/>
                          <a:latin typeface="Times New Roman" panose="02020603050405020304" pitchFamily="18" charset="0"/>
                          <a:ea typeface="+mn-ea"/>
                          <a:cs typeface="Times New Roman" panose="02020603050405020304" pitchFamily="18" charset="0"/>
                        </a:rPr>
                        <a:t>РЕКОМЕНДАЦИИ</a:t>
                      </a:r>
                      <a:endParaRPr lang="ru-RU" sz="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solidFill>
                      <a:schemeClr val="bg2"/>
                    </a:solidFill>
                  </a:tcPr>
                </a:tc>
                <a:extLst>
                  <a:ext uri="{0D108BD9-81ED-4DB2-BD59-A6C34878D82A}">
                    <a16:rowId xmlns:a16="http://schemas.microsoft.com/office/drawing/2014/main" val="44211910"/>
                  </a:ext>
                </a:extLst>
              </a:tr>
              <a:tr h="631219">
                <a:tc>
                  <a:txBody>
                    <a:bodyPr/>
                    <a:lstStyle/>
                    <a:p>
                      <a:pPr marL="342900" lvl="0" indent="-342900" algn="just">
                        <a:lnSpc>
                          <a:spcPct val="107000"/>
                        </a:lnSpc>
                        <a:spcAft>
                          <a:spcPts val="0"/>
                        </a:spcAft>
                        <a:buFont typeface="+mj-lt"/>
                        <a:buAutoNum type="arabicPeriod"/>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389" marR="45389" marT="0" marB="0">
                    <a:solidFill>
                      <a:schemeClr val="accent1">
                        <a:lumMod val="60000"/>
                        <a:lumOff val="40000"/>
                      </a:schemeClr>
                    </a:solidFill>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Н</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mn-ea"/>
                          <a:cs typeface="Times New Roman" panose="02020603050405020304" pitchFamily="18" charset="0"/>
                        </a:rPr>
                        <a:t>Н</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mn-ea"/>
                          <a:cs typeface="Times New Roman" panose="02020603050405020304" pitchFamily="18" charset="0"/>
                        </a:rPr>
                        <a:t>Н</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Н</a:t>
                      </a:r>
                    </a:p>
                  </a:txBody>
                  <a:tcPr marL="45389" marR="45389" marT="0" marB="0"/>
                </a:tc>
                <a:tc>
                  <a:txBody>
                    <a:bodyPr/>
                    <a:lstStyle/>
                    <a:p>
                      <a:pPr algn="ctr">
                        <a:lnSpc>
                          <a:spcPct val="107000"/>
                        </a:lnSpc>
                        <a:spcAft>
                          <a:spcPts val="0"/>
                        </a:spcAft>
                      </a:pPr>
                      <a:r>
                        <a:rPr lang="ru-RU" sz="1000" b="1" dirty="0">
                          <a:effectLst/>
                          <a:latin typeface="Times New Roman" panose="02020603050405020304" pitchFamily="18" charset="0"/>
                          <a:cs typeface="Times New Roman" panose="02020603050405020304" pitchFamily="18" charset="0"/>
                        </a:rPr>
                        <a:t>ООП</a:t>
                      </a:r>
                      <a:r>
                        <a:rPr lang="ru-RU" sz="1000" b="1" baseline="0" dirty="0">
                          <a:effectLst/>
                          <a:latin typeface="Times New Roman" panose="02020603050405020304" pitchFamily="18" charset="0"/>
                          <a:cs typeface="Times New Roman" panose="02020603050405020304" pitchFamily="18" charset="0"/>
                        </a:rPr>
                        <a:t> ДО</a:t>
                      </a:r>
                    </a:p>
                    <a:p>
                      <a:pPr algn="ctr">
                        <a:lnSpc>
                          <a:spcPct val="107000"/>
                        </a:lnSpc>
                        <a:spcAft>
                          <a:spcPts val="0"/>
                        </a:spcAft>
                      </a:pPr>
                      <a:r>
                        <a:rPr lang="ru-RU" sz="1000" b="1" dirty="0">
                          <a:effectLst/>
                          <a:latin typeface="Times New Roman" panose="02020603050405020304" pitchFamily="18" charset="0"/>
                          <a:cs typeface="Times New Roman" panose="02020603050405020304" pitchFamily="18" charset="0"/>
                        </a:rPr>
                        <a:t>не осваивает</a:t>
                      </a:r>
                    </a:p>
                    <a:p>
                      <a:pPr algn="ctr">
                        <a:lnSpc>
                          <a:spcPct val="107000"/>
                        </a:lnSpc>
                        <a:spcAft>
                          <a:spcPts val="0"/>
                        </a:spcAft>
                      </a:pPr>
                      <a:r>
                        <a:rPr lang="ru-RU" sz="1000" b="1" dirty="0">
                          <a:effectLst/>
                          <a:latin typeface="Times New Roman" panose="02020603050405020304" pitchFamily="18" charset="0"/>
                          <a:cs typeface="Times New Roman" panose="02020603050405020304" pitchFamily="18" charset="0"/>
                        </a:rPr>
                        <a:t>направление на </a:t>
                      </a:r>
                      <a:r>
                        <a:rPr lang="ru-RU" sz="1000" b="1" dirty="0">
                          <a:solidFill>
                            <a:srgbClr val="C00000"/>
                          </a:solidFill>
                          <a:effectLst/>
                          <a:latin typeface="Times New Roman" panose="02020603050405020304" pitchFamily="18" charset="0"/>
                          <a:cs typeface="Times New Roman" panose="02020603050405020304" pitchFamily="18" charset="0"/>
                        </a:rPr>
                        <a:t>ПМПК</a:t>
                      </a:r>
                      <a:endParaRPr lang="ru-RU" sz="1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extLst>
                  <a:ext uri="{0D108BD9-81ED-4DB2-BD59-A6C34878D82A}">
                    <a16:rowId xmlns:a16="http://schemas.microsoft.com/office/drawing/2014/main" val="830679058"/>
                  </a:ext>
                </a:extLst>
              </a:tr>
              <a:tr h="1055865">
                <a:tc>
                  <a:txBody>
                    <a:bodyPr/>
                    <a:lstStyle/>
                    <a:p>
                      <a:pPr marL="342900" lvl="0" indent="-342900" algn="just">
                        <a:lnSpc>
                          <a:spcPct val="107000"/>
                        </a:lnSpc>
                        <a:spcAft>
                          <a:spcPts val="0"/>
                        </a:spcAft>
                        <a:buFont typeface="+mj-lt"/>
                        <a:buAutoNum type="arabicPeriod"/>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389" marR="45389" marT="0" marB="0">
                    <a:solidFill>
                      <a:schemeClr val="accent1">
                        <a:lumMod val="60000"/>
                        <a:lumOff val="40000"/>
                      </a:schemeClr>
                    </a:solidFill>
                  </a:tcPr>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Н</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недостаточный</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пространственная ориентировка</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части суток</a:t>
                      </a:r>
                    </a:p>
                    <a:p>
                      <a:pPr algn="ctr">
                        <a:lnSpc>
                          <a:spcPct val="107000"/>
                        </a:lnSpc>
                        <a:spcAft>
                          <a:spcPts val="0"/>
                        </a:spcAft>
                      </a:pPr>
                      <a:r>
                        <a:rPr lang="ru-RU" sz="1050" b="1" dirty="0" err="1">
                          <a:effectLst/>
                          <a:latin typeface="Times New Roman" panose="02020603050405020304" pitchFamily="18" charset="0"/>
                          <a:cs typeface="Times New Roman" panose="02020603050405020304" pitchFamily="18" charset="0"/>
                        </a:rPr>
                        <a:t>сериционный</a:t>
                      </a:r>
                      <a:r>
                        <a:rPr lang="ru-RU" sz="1050" b="1" dirty="0">
                          <a:effectLst/>
                          <a:latin typeface="Times New Roman" panose="02020603050405020304" pitchFamily="18" charset="0"/>
                          <a:cs typeface="Times New Roman" panose="02020603050405020304" pitchFamily="18" charset="0"/>
                        </a:rPr>
                        <a:t> ряд</a:t>
                      </a:r>
                      <a:endParaRPr lang="ru-RU"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mn-ea"/>
                          <a:cs typeface="Times New Roman" panose="02020603050405020304" pitchFamily="18" charset="0"/>
                        </a:rPr>
                        <a:t>Д</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ООП</a:t>
                      </a: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 ДО</a:t>
                      </a:r>
                    </a:p>
                    <a:p>
                      <a:pPr algn="ctr">
                        <a:lnSpc>
                          <a:spcPct val="107000"/>
                        </a:lnSpc>
                        <a:spcAft>
                          <a:spcPts val="0"/>
                        </a:spcAft>
                      </a:pP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осваивает</a:t>
                      </a:r>
                    </a:p>
                    <a:p>
                      <a:pPr algn="ctr">
                        <a:lnSpc>
                          <a:spcPct val="107000"/>
                        </a:lnSpc>
                        <a:spcAft>
                          <a:spcPts val="0"/>
                        </a:spcAft>
                      </a:pP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индивидуальное сопровождение по познавательному развитию</a:t>
                      </a:r>
                    </a:p>
                  </a:txBody>
                  <a:tcPr marL="45389" marR="45389" marT="0" marB="0"/>
                </a:tc>
                <a:extLst>
                  <a:ext uri="{0D108BD9-81ED-4DB2-BD59-A6C34878D82A}">
                    <a16:rowId xmlns:a16="http://schemas.microsoft.com/office/drawing/2014/main" val="3741463760"/>
                  </a:ext>
                </a:extLst>
              </a:tr>
              <a:tr h="477948">
                <a:tc>
                  <a:txBody>
                    <a:bodyPr/>
                    <a:lstStyle/>
                    <a:p>
                      <a:pPr marL="342900" lvl="0" indent="-342900" algn="just">
                        <a:lnSpc>
                          <a:spcPct val="107000"/>
                        </a:lnSpc>
                        <a:spcAft>
                          <a:spcPts val="0"/>
                        </a:spcAft>
                        <a:buFont typeface="+mj-lt"/>
                        <a:buAutoNum type="arabicPeriod"/>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389" marR="45389" marT="0" marB="0">
                    <a:solidFill>
                      <a:schemeClr val="accent1">
                        <a:lumMod val="60000"/>
                        <a:lumOff val="40000"/>
                      </a:schemeClr>
                    </a:solidFill>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mn-ea"/>
                          <a:cs typeface="Times New Roman" panose="02020603050405020304" pitchFamily="18" charset="0"/>
                        </a:rPr>
                        <a:t>Д</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mn-ea"/>
                          <a:cs typeface="Times New Roman" panose="02020603050405020304" pitchFamily="18" charset="0"/>
                        </a:rPr>
                        <a:t>Д</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mn-ea"/>
                          <a:cs typeface="Times New Roman" panose="02020603050405020304" pitchFamily="18" charset="0"/>
                        </a:rPr>
                        <a:t>Д</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ООП</a:t>
                      </a: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 ДО</a:t>
                      </a:r>
                    </a:p>
                    <a:p>
                      <a:pPr algn="ctr">
                        <a:lnSpc>
                          <a:spcPct val="107000"/>
                        </a:lnSpc>
                        <a:spcAft>
                          <a:spcPts val="0"/>
                        </a:spcAft>
                      </a:pP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осваивает</a:t>
                      </a:r>
                    </a:p>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успешно</a:t>
                      </a:r>
                    </a:p>
                  </a:txBody>
                  <a:tcPr marL="45389" marR="45389" marT="0" marB="0"/>
                </a:tc>
                <a:extLst>
                  <a:ext uri="{0D108BD9-81ED-4DB2-BD59-A6C34878D82A}">
                    <a16:rowId xmlns:a16="http://schemas.microsoft.com/office/drawing/2014/main" val="2929392471"/>
                  </a:ext>
                </a:extLst>
              </a:tr>
              <a:tr h="887357">
                <a:tc>
                  <a:txBody>
                    <a:bodyPr/>
                    <a:lstStyle/>
                    <a:p>
                      <a:pPr marL="342900" lvl="0" indent="-342900" algn="just">
                        <a:lnSpc>
                          <a:spcPct val="107000"/>
                        </a:lnSpc>
                        <a:spcAft>
                          <a:spcPts val="0"/>
                        </a:spcAft>
                        <a:buFont typeface="+mj-lt"/>
                        <a:buAutoNum type="arabicPeriod"/>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389" marR="45389" marT="0" marB="0">
                    <a:solidFill>
                      <a:schemeClr val="accent1">
                        <a:lumMod val="60000"/>
                        <a:lumOff val="40000"/>
                      </a:schemeClr>
                    </a:solidFill>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Н</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прыжки в длину</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лазание </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по </a:t>
                      </a:r>
                      <a:r>
                        <a:rPr lang="ru-RU" sz="1050" b="1" dirty="0" err="1">
                          <a:effectLst/>
                          <a:latin typeface="Times New Roman" panose="02020603050405020304" pitchFamily="18" charset="0"/>
                          <a:cs typeface="Times New Roman" panose="02020603050405020304" pitchFamily="18" charset="0"/>
                        </a:rPr>
                        <a:t>гим</a:t>
                      </a:r>
                      <a:r>
                        <a:rPr lang="ru-RU" sz="1050" b="1" dirty="0">
                          <a:effectLst/>
                          <a:latin typeface="Times New Roman" panose="02020603050405020304" pitchFamily="18" charset="0"/>
                          <a:cs typeface="Times New Roman" panose="02020603050405020304" pitchFamily="18" charset="0"/>
                        </a:rPr>
                        <a:t>. стенке</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метание</a:t>
                      </a:r>
                      <a:endParaRPr lang="ru-RU"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ООП</a:t>
                      </a: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 ДО</a:t>
                      </a:r>
                    </a:p>
                    <a:p>
                      <a:pPr algn="ctr">
                        <a:lnSpc>
                          <a:spcPct val="107000"/>
                        </a:lnSpc>
                        <a:spcAft>
                          <a:spcPts val="0"/>
                        </a:spcAft>
                      </a:pP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осваивает</a:t>
                      </a:r>
                    </a:p>
                    <a:p>
                      <a:pPr algn="ctr">
                        <a:lnSpc>
                          <a:spcPct val="107000"/>
                        </a:lnSpc>
                        <a:spcAft>
                          <a:spcPts val="0"/>
                        </a:spcAft>
                      </a:pPr>
                      <a:r>
                        <a:rPr lang="ru-RU" sz="10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ru-RU" sz="1000" b="1" dirty="0">
                          <a:effectLst/>
                          <a:latin typeface="Times New Roman" panose="02020603050405020304" pitchFamily="18" charset="0"/>
                          <a:cs typeface="Times New Roman" panose="02020603050405020304" pitchFamily="18" charset="0"/>
                        </a:rPr>
                        <a:t>выявить проблемы?</a:t>
                      </a:r>
                      <a:endParaRPr lang="ru-RU"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extLst>
                  <a:ext uri="{0D108BD9-81ED-4DB2-BD59-A6C34878D82A}">
                    <a16:rowId xmlns:a16="http://schemas.microsoft.com/office/drawing/2014/main" val="1417194418"/>
                  </a:ext>
                </a:extLst>
              </a:tr>
              <a:tr h="963519">
                <a:tc>
                  <a:txBody>
                    <a:bodyPr/>
                    <a:lstStyle/>
                    <a:p>
                      <a:pPr marL="342900" lvl="0" indent="-342900" algn="just">
                        <a:lnSpc>
                          <a:spcPct val="107000"/>
                        </a:lnSpc>
                        <a:spcAft>
                          <a:spcPts val="0"/>
                        </a:spcAft>
                        <a:buFont typeface="+mj-lt"/>
                        <a:buAutoNum type="arabicPeriod"/>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389" marR="45389" marT="0" marB="0">
                    <a:solidFill>
                      <a:schemeClr val="accent1">
                        <a:lumMod val="60000"/>
                        <a:lumOff val="40000"/>
                      </a:schemeClr>
                    </a:solidFill>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Н</a:t>
                      </a:r>
                    </a:p>
                    <a:p>
                      <a:pPr algn="ctr">
                        <a:lnSpc>
                          <a:spcPct val="107000"/>
                        </a:lnSpc>
                        <a:spcAft>
                          <a:spcPts val="0"/>
                        </a:spcAft>
                      </a:pPr>
                      <a:r>
                        <a:rPr lang="ru-RU" sz="1050" b="1" dirty="0">
                          <a:effectLst/>
                          <a:latin typeface="Times New Roman" panose="02020603050405020304" pitchFamily="18" charset="0"/>
                          <a:cs typeface="Times New Roman" panose="02020603050405020304" pitchFamily="18" charset="0"/>
                        </a:rPr>
                        <a:t>классификация, обобщение. пространственная ориентировка</a:t>
                      </a:r>
                      <a:endParaRPr lang="ru-RU"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txBody>
                  <a:tcPr marL="45389" marR="45389"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a:t>
                      </a:r>
                    </a:p>
                    <a:p>
                      <a:pPr algn="ctr">
                        <a:lnSpc>
                          <a:spcPct val="107000"/>
                        </a:lnSpc>
                        <a:spcAft>
                          <a:spcPts val="0"/>
                        </a:spcAft>
                      </a:pP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89" marR="45389" marT="0" marB="0"/>
                </a:tc>
                <a:tc>
                  <a:txBody>
                    <a:bodyPr/>
                    <a:lstStyle/>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ООП</a:t>
                      </a: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 ДО</a:t>
                      </a:r>
                    </a:p>
                    <a:p>
                      <a:pPr algn="ctr">
                        <a:lnSpc>
                          <a:spcPct val="107000"/>
                        </a:lnSpc>
                        <a:spcAft>
                          <a:spcPts val="0"/>
                        </a:spcAft>
                      </a:pP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осваивает</a:t>
                      </a:r>
                    </a:p>
                    <a:p>
                      <a:pPr algn="ctr">
                        <a:lnSpc>
                          <a:spcPct val="107000"/>
                        </a:lnSpc>
                        <a:spcAft>
                          <a:spcPts val="0"/>
                        </a:spcAft>
                      </a:pPr>
                      <a:r>
                        <a:rPr lang="ru-RU" sz="1000" b="1" baseline="0" dirty="0">
                          <a:effectLst/>
                          <a:latin typeface="Times New Roman" panose="02020603050405020304" pitchFamily="18" charset="0"/>
                          <a:ea typeface="Calibri" panose="020F0502020204030204" pitchFamily="34" charset="0"/>
                          <a:cs typeface="Times New Roman" panose="02020603050405020304" pitchFamily="18" charset="0"/>
                        </a:rPr>
                        <a:t>индивидуальное сопровождение по познавательному развитию</a:t>
                      </a:r>
                    </a:p>
                  </a:txBody>
                  <a:tcPr marL="45389" marR="45389" marT="0" marB="0"/>
                </a:tc>
                <a:extLst>
                  <a:ext uri="{0D108BD9-81ED-4DB2-BD59-A6C34878D82A}">
                    <a16:rowId xmlns:a16="http://schemas.microsoft.com/office/drawing/2014/main" val="3234726496"/>
                  </a:ext>
                </a:extLst>
              </a:tr>
              <a:tr h="791727">
                <a:tc>
                  <a:txBody>
                    <a:bodyPr/>
                    <a:lstStyle/>
                    <a:p>
                      <a:pPr marL="342900" lvl="0" indent="-342900" algn="just">
                        <a:lnSpc>
                          <a:spcPct val="107000"/>
                        </a:lnSpc>
                        <a:spcAft>
                          <a:spcPts val="0"/>
                        </a:spcAft>
                        <a:buFont typeface="+mj-lt"/>
                        <a:buAutoNum type="arabicPeriod"/>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389" marR="45389" marT="0" marB="0">
                    <a:solidFill>
                      <a:schemeClr val="accent1">
                        <a:lumMod val="60000"/>
                        <a:lumOff val="40000"/>
                      </a:schemeClr>
                    </a:solidFill>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05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a:t>
                      </a:r>
                    </a:p>
                  </a:txBody>
                  <a:tcPr marL="45389" marR="45389" marT="0" marB="0"/>
                </a:tc>
                <a:tc>
                  <a:txBody>
                    <a:bodyPr/>
                    <a:lstStyle/>
                    <a:p>
                      <a:pPr algn="ctr">
                        <a:lnSpc>
                          <a:spcPct val="107000"/>
                        </a:lnSpc>
                        <a:spcAft>
                          <a:spcPts val="0"/>
                        </a:spcAft>
                      </a:pPr>
                      <a:r>
                        <a:rPr lang="ru-RU" sz="1000" b="1" baseline="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Высокий уровень развития</a:t>
                      </a:r>
                    </a:p>
                    <a:p>
                      <a:pPr algn="ctr">
                        <a:lnSpc>
                          <a:spcPct val="107000"/>
                        </a:lnSpc>
                        <a:spcAft>
                          <a:spcPts val="0"/>
                        </a:spcAft>
                      </a:pPr>
                      <a:r>
                        <a:rPr lang="ru-RU" sz="1000" b="1" baseline="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(обогащение программного материала)</a:t>
                      </a:r>
                    </a:p>
                  </a:txBody>
                  <a:tcPr marL="45389" marR="45389" marT="0" marB="0"/>
                </a:tc>
                <a:extLst>
                  <a:ext uri="{0D108BD9-81ED-4DB2-BD59-A6C34878D82A}">
                    <a16:rowId xmlns:a16="http://schemas.microsoft.com/office/drawing/2014/main" val="10006"/>
                  </a:ext>
                </a:extLst>
              </a:tr>
            </a:tbl>
          </a:graphicData>
        </a:graphic>
      </p:graphicFrame>
      <p:sp>
        <p:nvSpPr>
          <p:cNvPr id="8" name="Rectangle 2">
            <a:extLst>
              <a:ext uri="{FF2B5EF4-FFF2-40B4-BE49-F238E27FC236}">
                <a16:creationId xmlns:a16="http://schemas.microsoft.com/office/drawing/2014/main" id="{8EDA0EF6-27E6-405E-B60E-BBEEF08BA4BA}"/>
              </a:ext>
            </a:extLst>
          </p:cNvPr>
          <p:cNvSpPr>
            <a:spLocks noChangeArrowheads="1"/>
          </p:cNvSpPr>
          <p:nvPr/>
        </p:nvSpPr>
        <p:spPr bwMode="auto">
          <a:xfrm>
            <a:off x="-1265557" y="34378"/>
            <a:ext cx="1486713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Младшая группа №1 </a:t>
            </a:r>
            <a:endParaRPr kumimoji="0" lang="ru-RU" altLang="ru-RU" sz="8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воспитатель: </a:t>
            </a:r>
            <a:r>
              <a:rPr kumimoji="0" lang="ru-RU" altLang="ru-RU" sz="1400" b="1"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Белоусова Я.В.</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411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6A975-05EB-49DF-A4C7-2A49DD61BADB}"/>
              </a:ext>
            </a:extLst>
          </p:cNvPr>
          <p:cNvSpPr>
            <a:spLocks noGrp="1"/>
          </p:cNvSpPr>
          <p:nvPr>
            <p:ph type="title"/>
          </p:nvPr>
        </p:nvSpPr>
        <p:spPr/>
        <p:txBody>
          <a:bodyPr>
            <a:normAutofit/>
          </a:bodyPr>
          <a:lstStyle/>
          <a:p>
            <a:pPr algn="ctr"/>
            <a:r>
              <a:rPr lang="ru-RU" sz="2000" b="1" dirty="0">
                <a:latin typeface="Times New Roman" panose="02020603050405020304" pitchFamily="18" charset="0"/>
                <a:cs typeface="Times New Roman" panose="02020603050405020304" pitchFamily="18" charset="0"/>
              </a:rPr>
              <a:t>Результаты диагностического обследования</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детей младшей группы №1 за 2018\19г. (октябрь)</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в. Петрова Л.А.</a:t>
            </a:r>
          </a:p>
        </p:txBody>
      </p:sp>
      <p:graphicFrame>
        <p:nvGraphicFramePr>
          <p:cNvPr id="4" name="Объект 3">
            <a:extLst>
              <a:ext uri="{FF2B5EF4-FFF2-40B4-BE49-F238E27FC236}">
                <a16:creationId xmlns:a16="http://schemas.microsoft.com/office/drawing/2014/main" id="{3D4205EF-494D-46DF-9378-63C98BBC64D0}"/>
              </a:ext>
            </a:extLst>
          </p:cNvPr>
          <p:cNvGraphicFramePr>
            <a:graphicFrameLocks noGrp="1"/>
          </p:cNvGraphicFramePr>
          <p:nvPr>
            <p:ph idx="1"/>
            <p:extLst>
              <p:ext uri="{D42A27DB-BD31-4B8C-83A1-F6EECF244321}">
                <p14:modId xmlns:p14="http://schemas.microsoft.com/office/powerpoint/2010/main" val="2482304665"/>
              </p:ext>
            </p:extLst>
          </p:nvPr>
        </p:nvGraphicFramePr>
        <p:xfrm>
          <a:off x="1343472" y="1828800"/>
          <a:ext cx="9324528" cy="4485752"/>
        </p:xfrm>
        <a:graphic>
          <a:graphicData uri="http://schemas.openxmlformats.org/drawingml/2006/table">
            <a:tbl>
              <a:tblPr firstRow="1" bandRow="1">
                <a:tableStyleId>{5940675A-B579-460E-94D1-54222C63F5DA}</a:tableStyleId>
              </a:tblPr>
              <a:tblGrid>
                <a:gridCol w="3228528">
                  <a:extLst>
                    <a:ext uri="{9D8B030D-6E8A-4147-A177-3AD203B41FA5}">
                      <a16:colId xmlns:a16="http://schemas.microsoft.com/office/drawing/2014/main" val="3024040834"/>
                    </a:ext>
                  </a:extLst>
                </a:gridCol>
                <a:gridCol w="3048000">
                  <a:extLst>
                    <a:ext uri="{9D8B030D-6E8A-4147-A177-3AD203B41FA5}">
                      <a16:colId xmlns:a16="http://schemas.microsoft.com/office/drawing/2014/main" val="4050251518"/>
                    </a:ext>
                  </a:extLst>
                </a:gridCol>
                <a:gridCol w="3048000">
                  <a:extLst>
                    <a:ext uri="{9D8B030D-6E8A-4147-A177-3AD203B41FA5}">
                      <a16:colId xmlns:a16="http://schemas.microsoft.com/office/drawing/2014/main" val="3201871933"/>
                    </a:ext>
                  </a:extLst>
                </a:gridCol>
              </a:tblGrid>
              <a:tr h="330048">
                <a:tc>
                  <a:txBody>
                    <a:bodyPr/>
                    <a:lstStyle/>
                    <a:p>
                      <a:pPr algn="ctr"/>
                      <a:r>
                        <a:rPr lang="ru-RU" sz="1600" b="1" i="1" dirty="0">
                          <a:latin typeface="Times New Roman" panose="02020603050405020304" pitchFamily="18" charset="0"/>
                          <a:cs typeface="Times New Roman" panose="02020603050405020304" pitchFamily="18" charset="0"/>
                        </a:rPr>
                        <a:t>Общий итог</a:t>
                      </a:r>
                    </a:p>
                  </a:txBody>
                  <a:tcPr/>
                </a:tc>
                <a:tc>
                  <a:txBody>
                    <a:bodyPr/>
                    <a:lstStyle/>
                    <a:p>
                      <a:pPr algn="ctr"/>
                      <a:r>
                        <a:rPr lang="ru-RU" sz="1600" b="1" i="1" dirty="0">
                          <a:latin typeface="Times New Roman" panose="02020603050405020304" pitchFamily="18" charset="0"/>
                          <a:cs typeface="Times New Roman" panose="02020603050405020304" pitchFamily="18" charset="0"/>
                        </a:rPr>
                        <a:t>Затруднения</a:t>
                      </a:r>
                    </a:p>
                  </a:txBody>
                  <a:tcPr/>
                </a:tc>
                <a:tc>
                  <a:txBody>
                    <a:bodyPr/>
                    <a:lstStyle/>
                    <a:p>
                      <a:pPr algn="ctr"/>
                      <a:r>
                        <a:rPr lang="ru-RU" sz="1600" b="1" i="1" dirty="0">
                          <a:latin typeface="Times New Roman" panose="02020603050405020304" pitchFamily="18" charset="0"/>
                          <a:cs typeface="Times New Roman" panose="02020603050405020304" pitchFamily="18" charset="0"/>
                        </a:rPr>
                        <a:t>Рекомендации</a:t>
                      </a:r>
                    </a:p>
                  </a:txBody>
                  <a:tcPr/>
                </a:tc>
                <a:extLst>
                  <a:ext uri="{0D108BD9-81ED-4DB2-BD59-A6C34878D82A}">
                    <a16:rowId xmlns:a16="http://schemas.microsoft.com/office/drawing/2014/main" val="3730193366"/>
                  </a:ext>
                </a:extLst>
              </a:tr>
              <a:tr h="4150472">
                <a:tc>
                  <a:txBody>
                    <a:bodyPr/>
                    <a:lstStyle/>
                    <a:p>
                      <a:pPr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Всего обследовано: 20 детей, их них осваивают ООП ДО – 90% (18) </a:t>
                      </a:r>
                    </a:p>
                    <a:p>
                      <a:pPr algn="just"/>
                      <a:r>
                        <a:rPr lang="ru-RU" sz="1200" b="1" kern="1200" dirty="0">
                          <a:solidFill>
                            <a:srgbClr val="0070C0"/>
                          </a:solidFill>
                          <a:effectLst/>
                          <a:latin typeface="Times New Roman" panose="02020603050405020304" pitchFamily="18" charset="0"/>
                          <a:ea typeface="+mn-ea"/>
                          <a:cs typeface="Times New Roman" panose="02020603050405020304" pitchFamily="18" charset="0"/>
                        </a:rPr>
                        <a:t>20% (4) – опережают процесс возрастного развития</a:t>
                      </a:r>
                    </a:p>
                    <a:p>
                      <a:pPr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30% (6) – процесс возрастного развития проходит успешно</a:t>
                      </a:r>
                    </a:p>
                    <a:p>
                      <a:pPr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10% (2) -  развитие в норме возраста</a:t>
                      </a:r>
                    </a:p>
                    <a:p>
                      <a:pPr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Затруднения в освоении ООП ДО – испытывают - 30% (6)</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1" i="1" kern="1200" dirty="0">
                          <a:solidFill>
                            <a:srgbClr val="C00000"/>
                          </a:solidFill>
                          <a:effectLst/>
                          <a:latin typeface="Times New Roman" panose="02020603050405020304" pitchFamily="18" charset="0"/>
                          <a:ea typeface="+mn-ea"/>
                          <a:cs typeface="Times New Roman" panose="02020603050405020304" pitchFamily="18" charset="0"/>
                        </a:rPr>
                        <a:t>10% (2) – не осваивают ООП ДО</a:t>
                      </a:r>
                    </a:p>
                    <a:p>
                      <a:pPr algn="just"/>
                      <a:endParaRPr lang="ru-RU" sz="1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r>
                        <a:rPr lang="ru-RU" sz="1200" b="1" i="1" kern="1200" dirty="0">
                          <a:solidFill>
                            <a:schemeClr val="tx1"/>
                          </a:solidFill>
                          <a:effectLst/>
                          <a:latin typeface="Times New Roman" panose="02020603050405020304" pitchFamily="18" charset="0"/>
                          <a:ea typeface="+mn-ea"/>
                          <a:cs typeface="Times New Roman" panose="02020603050405020304" pitchFamily="18" charset="0"/>
                        </a:rPr>
                        <a:t>Затруднения в освоении ООП ДО по образовательным областям:</a:t>
                      </a:r>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Courier New" panose="02070309020205020404" pitchFamily="49" charset="0"/>
                        <a:buChar char="o"/>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Речевое развитие – 15% (3)</a:t>
                      </a:r>
                    </a:p>
                    <a:p>
                      <a:pPr marL="285750" indent="-285750">
                        <a:buFont typeface="Courier New" panose="02070309020205020404" pitchFamily="49" charset="0"/>
                        <a:buChar char="o"/>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Социально – коммуникативное развитие – 10% (2)</a:t>
                      </a:r>
                    </a:p>
                    <a:p>
                      <a:pPr marL="285750" indent="-285750">
                        <a:buFont typeface="Courier New" panose="02070309020205020404" pitchFamily="49" charset="0"/>
                        <a:buChar char="o"/>
                      </a:pPr>
                      <a:r>
                        <a:rPr lang="ru-RU" sz="1200" b="1" i="1" kern="1200" dirty="0">
                          <a:solidFill>
                            <a:srgbClr val="C00000"/>
                          </a:solidFill>
                          <a:effectLst/>
                          <a:latin typeface="Times New Roman" panose="02020603050405020304" pitchFamily="18" charset="0"/>
                          <a:ea typeface="+mn-ea"/>
                          <a:cs typeface="Times New Roman" panose="02020603050405020304" pitchFamily="18" charset="0"/>
                        </a:rPr>
                        <a:t>Познавательное развитие – 30% (6</a:t>
                      </a:r>
                      <a:r>
                        <a:rPr lang="ru-RU" sz="1200" b="1" kern="1200" dirty="0">
                          <a:solidFill>
                            <a:schemeClr val="tx1"/>
                          </a:solidFill>
                          <a:effectLst/>
                          <a:latin typeface="Times New Roman" panose="02020603050405020304" pitchFamily="18" charset="0"/>
                          <a:ea typeface="+mn-ea"/>
                          <a:cs typeface="Times New Roman" panose="02020603050405020304" pitchFamily="18" charset="0"/>
                        </a:rPr>
                        <a:t>)</a:t>
                      </a:r>
                    </a:p>
                    <a:p>
                      <a:pPr marL="285750" indent="-285750">
                        <a:buFont typeface="Courier New" panose="02070309020205020404" pitchFamily="49" charset="0"/>
                        <a:buChar char="o"/>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Художественно – эстетическое развитие – 10% (2)</a:t>
                      </a:r>
                    </a:p>
                    <a:p>
                      <a:pPr marL="285750" indent="-285750">
                        <a:buFont typeface="Courier New" panose="02070309020205020404" pitchFamily="49" charset="0"/>
                        <a:buChar char="o"/>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Физическое развитие – 20% (4) </a:t>
                      </a:r>
                    </a:p>
                    <a:p>
                      <a:r>
                        <a:rPr lang="ru-RU" sz="1200" b="1" kern="1200" dirty="0">
                          <a:solidFill>
                            <a:schemeClr val="tx1"/>
                          </a:solidFill>
                          <a:effectLst/>
                          <a:latin typeface="Times New Roman" panose="02020603050405020304" pitchFamily="18" charset="0"/>
                          <a:ea typeface="+mn-ea"/>
                          <a:cs typeface="Times New Roman" panose="02020603050405020304" pitchFamily="18" charset="0"/>
                        </a:rPr>
                        <a:t> </a:t>
                      </a:r>
                    </a:p>
                    <a:p>
                      <a:pPr algn="just"/>
                      <a:endParaRPr lang="ru-RU" sz="1200" b="1" dirty="0">
                        <a:latin typeface="Times New Roman" panose="02020603050405020304" pitchFamily="18" charset="0"/>
                        <a:cs typeface="Times New Roman" panose="02020603050405020304" pitchFamily="18" charset="0"/>
                      </a:endParaRPr>
                    </a:p>
                  </a:txBody>
                  <a:tcPr/>
                </a:tc>
                <a:tc>
                  <a:txBody>
                    <a:bodyPr/>
                    <a:lstStyle/>
                    <a:p>
                      <a:pPr lvl="0"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Провести комплексное психологическое обследование для решения выявления специальных способностей детей</a:t>
                      </a:r>
                    </a:p>
                    <a:p>
                      <a:pPr lvl="0"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Провести полное </a:t>
                      </a:r>
                      <a:r>
                        <a:rPr lang="ru-RU" sz="1200" b="1" kern="1200" dirty="0" err="1">
                          <a:solidFill>
                            <a:schemeClr val="tx1"/>
                          </a:solidFill>
                          <a:effectLst/>
                          <a:latin typeface="Times New Roman" panose="02020603050405020304" pitchFamily="18" charset="0"/>
                          <a:ea typeface="+mn-ea"/>
                          <a:cs typeface="Times New Roman" panose="02020603050405020304" pitchFamily="18" charset="0"/>
                        </a:rPr>
                        <a:t>психолого</a:t>
                      </a:r>
                      <a:r>
                        <a:rPr lang="ru-RU" sz="1200" b="1" kern="1200" dirty="0">
                          <a:solidFill>
                            <a:schemeClr val="tx1"/>
                          </a:solidFill>
                          <a:effectLst/>
                          <a:latin typeface="Times New Roman" panose="02020603050405020304" pitchFamily="18" charset="0"/>
                          <a:ea typeface="+mn-ea"/>
                          <a:cs typeface="Times New Roman" panose="02020603050405020304" pitchFamily="18" charset="0"/>
                        </a:rPr>
                        <a:t> – педагогическое обследование детей (</a:t>
                      </a:r>
                      <a:r>
                        <a:rPr lang="ru-RU" sz="1200" b="1" i="1" kern="1200" dirty="0">
                          <a:solidFill>
                            <a:srgbClr val="C00000"/>
                          </a:solidFill>
                          <a:effectLst/>
                          <a:latin typeface="Times New Roman" panose="02020603050405020304" pitchFamily="18" charset="0"/>
                          <a:ea typeface="+mn-ea"/>
                          <a:cs typeface="Times New Roman" panose="02020603050405020304" pitchFamily="18" charset="0"/>
                        </a:rPr>
                        <a:t>ФИО</a:t>
                      </a:r>
                      <a:r>
                        <a:rPr lang="ru-RU" sz="1200" b="1" kern="1200" dirty="0">
                          <a:solidFill>
                            <a:schemeClr val="tx1"/>
                          </a:solidFill>
                          <a:effectLst/>
                          <a:latin typeface="Times New Roman" panose="02020603050405020304" pitchFamily="18" charset="0"/>
                          <a:ea typeface="+mn-ea"/>
                          <a:cs typeface="Times New Roman" panose="02020603050405020304" pitchFamily="18" charset="0"/>
                        </a:rPr>
                        <a:t>), с выявленным низким </a:t>
                      </a:r>
                    </a:p>
                    <a:p>
                      <a:pPr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результатом и направить на ПМПК</a:t>
                      </a:r>
                    </a:p>
                    <a:p>
                      <a:pPr lvl="0"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Провести </a:t>
                      </a:r>
                      <a:r>
                        <a:rPr lang="ru-RU" sz="1200" b="1" kern="1200" dirty="0" err="1">
                          <a:solidFill>
                            <a:schemeClr val="tx1"/>
                          </a:solidFill>
                          <a:effectLst/>
                          <a:latin typeface="Times New Roman" panose="02020603050405020304" pitchFamily="18" charset="0"/>
                          <a:ea typeface="+mn-ea"/>
                          <a:cs typeface="Times New Roman" panose="02020603050405020304" pitchFamily="18" charset="0"/>
                        </a:rPr>
                        <a:t>психолого</a:t>
                      </a:r>
                      <a:r>
                        <a:rPr lang="ru-RU" sz="1200" b="1" kern="1200" dirty="0">
                          <a:solidFill>
                            <a:schemeClr val="tx1"/>
                          </a:solidFill>
                          <a:effectLst/>
                          <a:latin typeface="Times New Roman" panose="02020603050405020304" pitchFamily="18" charset="0"/>
                          <a:ea typeface="+mn-ea"/>
                          <a:cs typeface="Times New Roman" panose="02020603050405020304" pitchFamily="18" charset="0"/>
                        </a:rPr>
                        <a:t> – педагогическую диагностику детей (</a:t>
                      </a:r>
                      <a:r>
                        <a:rPr lang="ru-RU" sz="1200" b="1" kern="1200" dirty="0">
                          <a:solidFill>
                            <a:srgbClr val="FF0000"/>
                          </a:solidFill>
                          <a:effectLst/>
                          <a:latin typeface="Times New Roman" panose="02020603050405020304" pitchFamily="18" charset="0"/>
                          <a:ea typeface="+mn-ea"/>
                          <a:cs typeface="Times New Roman" panose="02020603050405020304" pitchFamily="18" charset="0"/>
                        </a:rPr>
                        <a:t>ФИО</a:t>
                      </a:r>
                      <a:r>
                        <a:rPr lang="ru-RU" sz="1200" b="1" kern="1200" dirty="0">
                          <a:solidFill>
                            <a:srgbClr val="C00000"/>
                          </a:solidFill>
                          <a:effectLst/>
                          <a:latin typeface="Times New Roman" panose="02020603050405020304" pitchFamily="18" charset="0"/>
                          <a:ea typeface="+mn-ea"/>
                          <a:cs typeface="Times New Roman" panose="02020603050405020304" pitchFamily="18" charset="0"/>
                        </a:rPr>
                        <a:t>),</a:t>
                      </a:r>
                      <a:r>
                        <a:rPr lang="ru-RU" sz="1200" b="1" kern="1200" dirty="0">
                          <a:solidFill>
                            <a:schemeClr val="tx1"/>
                          </a:solidFill>
                          <a:effectLst/>
                          <a:latin typeface="Times New Roman" panose="02020603050405020304" pitchFamily="18" charset="0"/>
                          <a:ea typeface="+mn-ea"/>
                          <a:cs typeface="Times New Roman" panose="02020603050405020304" pitchFamily="18" charset="0"/>
                        </a:rPr>
                        <a:t> по отдельным направлениям развития ребенка; воспитателям проводить с ними индивидуальную работу.</a:t>
                      </a:r>
                    </a:p>
                    <a:p>
                      <a:pPr lvl="0" algn="just"/>
                      <a:r>
                        <a:rPr lang="ru-RU" sz="1200" b="1" kern="1200" dirty="0">
                          <a:solidFill>
                            <a:schemeClr val="tx1"/>
                          </a:solidFill>
                          <a:effectLst/>
                          <a:latin typeface="Times New Roman" panose="02020603050405020304" pitchFamily="18" charset="0"/>
                          <a:ea typeface="+mn-ea"/>
                          <a:cs typeface="Times New Roman" panose="02020603050405020304" pitchFamily="18" charset="0"/>
                        </a:rPr>
                        <a:t>Провести промежуточный мониторинг детей по выявленным проблемам в </a:t>
                      </a:r>
                      <a:r>
                        <a:rPr lang="ru-RU" sz="1200" b="1" i="1" kern="1200" dirty="0">
                          <a:solidFill>
                            <a:srgbClr val="C00000"/>
                          </a:solidFill>
                          <a:effectLst/>
                          <a:latin typeface="Times New Roman" panose="02020603050405020304" pitchFamily="18" charset="0"/>
                          <a:ea typeface="+mn-ea"/>
                          <a:cs typeface="Times New Roman" panose="02020603050405020304" pitchFamily="18" charset="0"/>
                        </a:rPr>
                        <a:t>марте 2019г.</a:t>
                      </a:r>
                    </a:p>
                    <a:p>
                      <a:pPr algn="just"/>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281977219"/>
                  </a:ext>
                </a:extLst>
              </a:tr>
            </a:tbl>
          </a:graphicData>
        </a:graphic>
      </p:graphicFrame>
    </p:spTree>
    <p:extLst>
      <p:ext uri="{BB962C8B-B14F-4D97-AF65-F5344CB8AC3E}">
        <p14:creationId xmlns:p14="http://schemas.microsoft.com/office/powerpoint/2010/main" val="426165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8D456-E66D-4A5C-B2C0-7057EE0263BD}"/>
              </a:ext>
            </a:extLst>
          </p:cNvPr>
          <p:cNvSpPr>
            <a:spLocks noGrp="1"/>
          </p:cNvSpPr>
          <p:nvPr>
            <p:ph type="title"/>
          </p:nvPr>
        </p:nvSpPr>
        <p:spPr/>
        <p:txBody>
          <a:bodyPr>
            <a:normAutofit/>
          </a:bodyPr>
          <a:lstStyle/>
          <a:p>
            <a:pPr algn="ct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Проблемы проведения педагогического мониторинга</a:t>
            </a:r>
          </a:p>
        </p:txBody>
      </p:sp>
      <p:sp>
        <p:nvSpPr>
          <p:cNvPr id="3" name="Текст 2">
            <a:extLst>
              <a:ext uri="{FF2B5EF4-FFF2-40B4-BE49-F238E27FC236}">
                <a16:creationId xmlns:a16="http://schemas.microsoft.com/office/drawing/2014/main" id="{8BB99CFB-EFD1-4C27-B210-56A1C571321C}"/>
              </a:ext>
            </a:extLst>
          </p:cNvPr>
          <p:cNvSpPr>
            <a:spLocks noGrp="1"/>
          </p:cNvSpPr>
          <p:nvPr>
            <p:ph type="body" idx="1"/>
          </p:nvPr>
        </p:nvSpPr>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Условия проведения педагогической диагностики</a:t>
            </a:r>
          </a:p>
        </p:txBody>
      </p:sp>
      <p:sp>
        <p:nvSpPr>
          <p:cNvPr id="4" name="Объект 3">
            <a:extLst>
              <a:ext uri="{FF2B5EF4-FFF2-40B4-BE49-F238E27FC236}">
                <a16:creationId xmlns:a16="http://schemas.microsoft.com/office/drawing/2014/main" id="{4185DDD2-A8E5-42F5-979C-2940C338B8AD}"/>
              </a:ext>
            </a:extLst>
          </p:cNvPr>
          <p:cNvSpPr>
            <a:spLocks noGrp="1"/>
          </p:cNvSpPr>
          <p:nvPr>
            <p:ph sz="half" idx="2"/>
          </p:nvPr>
        </p:nvSpPr>
        <p:spPr/>
        <p:txBody>
          <a:bodyPr>
            <a:normAutofit/>
          </a:bodyPr>
          <a:lstStyle/>
          <a:p>
            <a:pPr algn="just"/>
            <a:r>
              <a:rPr lang="ru-RU" sz="2000" b="1" dirty="0">
                <a:latin typeface="Times New Roman" panose="02020603050405020304" pitchFamily="18" charset="0"/>
                <a:cs typeface="Times New Roman" panose="02020603050405020304" pitchFamily="18" charset="0"/>
              </a:rPr>
              <a:t>Выбор методик и педагогических технологий, знакомство педагогов с их содержанием</a:t>
            </a:r>
          </a:p>
          <a:p>
            <a:pPr algn="just"/>
            <a:r>
              <a:rPr lang="ru-RU" sz="2000" b="1" dirty="0">
                <a:latin typeface="Times New Roman" panose="02020603050405020304" pitchFamily="18" charset="0"/>
                <a:cs typeface="Times New Roman" panose="02020603050405020304" pitchFamily="18" charset="0"/>
              </a:rPr>
              <a:t>Разработка инструментария для фиксации, анализа и хранение полученных результатов</a:t>
            </a:r>
          </a:p>
          <a:p>
            <a:pPr algn="just"/>
            <a:r>
              <a:rPr lang="ru-RU" sz="2000" b="1" dirty="0">
                <a:latin typeface="Times New Roman" panose="02020603050405020304" pitchFamily="18" charset="0"/>
                <a:cs typeface="Times New Roman" panose="02020603050405020304" pitchFamily="18" charset="0"/>
              </a:rPr>
              <a:t>Подбор дидактических материалов для проведения педагогической диагностики</a:t>
            </a:r>
          </a:p>
          <a:p>
            <a:pPr algn="just"/>
            <a:r>
              <a:rPr lang="ru-RU" sz="2000" b="1" dirty="0">
                <a:latin typeface="Times New Roman" panose="02020603050405020304" pitchFamily="18" charset="0"/>
                <a:cs typeface="Times New Roman" panose="02020603050405020304" pitchFamily="18" charset="0"/>
              </a:rPr>
              <a:t>Инструментарий для проведения педагогической диагностики</a:t>
            </a:r>
          </a:p>
          <a:p>
            <a:pPr algn="just"/>
            <a:endParaRPr lang="ru-RU" dirty="0"/>
          </a:p>
        </p:txBody>
      </p:sp>
      <p:sp>
        <p:nvSpPr>
          <p:cNvPr id="5" name="Текст 4">
            <a:extLst>
              <a:ext uri="{FF2B5EF4-FFF2-40B4-BE49-F238E27FC236}">
                <a16:creationId xmlns:a16="http://schemas.microsoft.com/office/drawing/2014/main" id="{19D6EC3C-B568-4027-BA37-C4FC5E96B6F7}"/>
              </a:ext>
            </a:extLst>
          </p:cNvPr>
          <p:cNvSpPr>
            <a:spLocks noGrp="1"/>
          </p:cNvSpPr>
          <p:nvPr>
            <p:ph type="body" sz="quarter" idx="3"/>
          </p:nvPr>
        </p:nvSpPr>
        <p:spPr>
          <a:xfrm>
            <a:off x="6744072" y="1828799"/>
            <a:ext cx="4896544" cy="762000"/>
          </a:xfrm>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Методы, используемые при проведении педагогической диагностики</a:t>
            </a:r>
          </a:p>
        </p:txBody>
      </p:sp>
      <p:sp>
        <p:nvSpPr>
          <p:cNvPr id="6" name="Объект 5">
            <a:extLst>
              <a:ext uri="{FF2B5EF4-FFF2-40B4-BE49-F238E27FC236}">
                <a16:creationId xmlns:a16="http://schemas.microsoft.com/office/drawing/2014/main" id="{DF7F4F7B-5D67-4AA5-BFAB-C010DD0EE250}"/>
              </a:ext>
            </a:extLst>
          </p:cNvPr>
          <p:cNvSpPr>
            <a:spLocks noGrp="1"/>
          </p:cNvSpPr>
          <p:nvPr>
            <p:ph sz="quarter" idx="4"/>
          </p:nvPr>
        </p:nvSpPr>
        <p:spPr>
          <a:xfrm>
            <a:off x="6744072" y="2590799"/>
            <a:ext cx="4381128" cy="3810033"/>
          </a:xfrm>
        </p:spPr>
        <p:txBody>
          <a:bodyPr>
            <a:normAutofit/>
          </a:bodyPr>
          <a:lstStyle/>
          <a:p>
            <a:r>
              <a:rPr lang="ru-RU" sz="2000" b="1" dirty="0">
                <a:latin typeface="Times New Roman" panose="02020603050405020304" pitchFamily="18" charset="0"/>
                <a:cs typeface="Times New Roman" panose="02020603050405020304" pitchFamily="18" charset="0"/>
              </a:rPr>
              <a:t>Беседы</a:t>
            </a:r>
          </a:p>
          <a:p>
            <a:r>
              <a:rPr lang="ru-RU" sz="2000" b="1" dirty="0">
                <a:latin typeface="Times New Roman" panose="02020603050405020304" pitchFamily="18" charset="0"/>
                <a:cs typeface="Times New Roman" panose="02020603050405020304" pitchFamily="18" charset="0"/>
              </a:rPr>
              <a:t>Поручения</a:t>
            </a:r>
          </a:p>
          <a:p>
            <a:r>
              <a:rPr lang="ru-RU" sz="2000" b="1" dirty="0">
                <a:latin typeface="Times New Roman" panose="02020603050405020304" pitchFamily="18" charset="0"/>
                <a:cs typeface="Times New Roman" panose="02020603050405020304" pitchFamily="18" charset="0"/>
              </a:rPr>
              <a:t>Создание педагогических ситуаций</a:t>
            </a:r>
          </a:p>
          <a:p>
            <a:r>
              <a:rPr lang="ru-RU" sz="2000" b="1" dirty="0">
                <a:latin typeface="Times New Roman" panose="02020603050405020304" pitchFamily="18" charset="0"/>
                <a:cs typeface="Times New Roman" panose="02020603050405020304" pitchFamily="18" charset="0"/>
              </a:rPr>
              <a:t>Наблюдения за ребенком в разных видах детской деятельности</a:t>
            </a:r>
          </a:p>
        </p:txBody>
      </p:sp>
    </p:spTree>
    <p:extLst>
      <p:ext uri="{BB962C8B-B14F-4D97-AF65-F5344CB8AC3E}">
        <p14:creationId xmlns:p14="http://schemas.microsoft.com/office/powerpoint/2010/main" val="22676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4" y="99220"/>
            <a:ext cx="8280920" cy="1325563"/>
          </a:xfrm>
        </p:spPr>
        <p:txBody>
          <a:bodyPr>
            <a:normAutofit/>
          </a:bodyPr>
          <a:lstStyle/>
          <a:p>
            <a:pPr algn="ct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принципы проведения педагогической диагностики</a:t>
            </a:r>
          </a:p>
        </p:txBody>
      </p:sp>
      <p:sp>
        <p:nvSpPr>
          <p:cNvPr id="3" name="Объект 2"/>
          <p:cNvSpPr>
            <a:spLocks noGrp="1"/>
          </p:cNvSpPr>
          <p:nvPr>
            <p:ph idx="1"/>
          </p:nvPr>
        </p:nvSpPr>
        <p:spPr>
          <a:xfrm>
            <a:off x="2783632" y="2060848"/>
            <a:ext cx="7560840" cy="4339952"/>
          </a:xfrm>
        </p:spPr>
        <p:txBody>
          <a:bodyPr>
            <a:normAutofit/>
          </a:bodyPr>
          <a:lstStyle/>
          <a:p>
            <a:pPr algn="just"/>
            <a:r>
              <a:rPr lang="ru-RU" sz="2000" b="1" dirty="0">
                <a:latin typeface="Times New Roman" panose="02020603050405020304" pitchFamily="18" charset="0"/>
                <a:cs typeface="Times New Roman" panose="02020603050405020304" pitchFamily="18" charset="0"/>
              </a:rPr>
              <a:t>Не присваиваем критериям развития ребенка числовую характеристику, а используем опосредованную оценку (словесную характеристику)</a:t>
            </a:r>
          </a:p>
          <a:p>
            <a:pPr algn="just">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Не сравниваем индивидуальные достижения воспитанников.</a:t>
            </a:r>
          </a:p>
          <a:p>
            <a:pPr algn="just"/>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824" y="3573016"/>
            <a:ext cx="4176464" cy="2667181"/>
          </a:xfrm>
          <a:prstGeom prst="rect">
            <a:avLst/>
          </a:prstGeom>
        </p:spPr>
      </p:pic>
    </p:spTree>
    <p:extLst>
      <p:ext uri="{BB962C8B-B14F-4D97-AF65-F5344CB8AC3E}">
        <p14:creationId xmlns:p14="http://schemas.microsoft.com/office/powerpoint/2010/main" val="298578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9FB7BFF-B602-4693-9CB5-F42CB59BC6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1544" y="350659"/>
            <a:ext cx="8208911" cy="6156683"/>
          </a:xfrm>
          <a:prstGeom prst="rect">
            <a:avLst/>
          </a:prstGeom>
          <a:ln>
            <a:noFill/>
          </a:ln>
          <a:effectLst>
            <a:softEdge rad="112500"/>
          </a:effectLst>
        </p:spPr>
      </p:pic>
    </p:spTree>
    <p:extLst>
      <p:ext uri="{BB962C8B-B14F-4D97-AF65-F5344CB8AC3E}">
        <p14:creationId xmlns:p14="http://schemas.microsoft.com/office/powerpoint/2010/main" val="3927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581F36-C8D3-40D5-99C5-00B06FE16487}"/>
              </a:ext>
            </a:extLst>
          </p:cNvPr>
          <p:cNvSpPr>
            <a:spLocks noGrp="1"/>
          </p:cNvSpPr>
          <p:nvPr>
            <p:ph type="title"/>
          </p:nvPr>
        </p:nvSpPr>
        <p:spPr>
          <a:xfrm>
            <a:off x="1631504" y="260648"/>
            <a:ext cx="8712968" cy="864096"/>
          </a:xfrm>
        </p:spPr>
        <p:txBody>
          <a:bodyPr>
            <a:normAutofit fontScale="90000"/>
          </a:bodyPr>
          <a:lstStyle/>
          <a:p>
            <a:pPr algn="ctr"/>
            <a:br>
              <a:rPr lang="ru-RU" sz="2400" dirty="0"/>
            </a:b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Система оценки качества образовательной работы</a:t>
            </a:r>
            <a:b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(условия реализации ООП ДО)</a:t>
            </a:r>
          </a:p>
        </p:txBody>
      </p:sp>
      <p:graphicFrame>
        <p:nvGraphicFramePr>
          <p:cNvPr id="4" name="Объект 3">
            <a:extLst>
              <a:ext uri="{FF2B5EF4-FFF2-40B4-BE49-F238E27FC236}">
                <a16:creationId xmlns:a16="http://schemas.microsoft.com/office/drawing/2014/main" id="{13805FE8-06D1-4069-A0CC-C5E427C818E7}"/>
              </a:ext>
            </a:extLst>
          </p:cNvPr>
          <p:cNvGraphicFramePr>
            <a:graphicFrameLocks noGrp="1"/>
          </p:cNvGraphicFramePr>
          <p:nvPr>
            <p:ph idx="1"/>
            <p:extLst>
              <p:ext uri="{D42A27DB-BD31-4B8C-83A1-F6EECF244321}">
                <p14:modId xmlns:p14="http://schemas.microsoft.com/office/powerpoint/2010/main" val="1312539767"/>
              </p:ext>
            </p:extLst>
          </p:nvPr>
        </p:nvGraphicFramePr>
        <p:xfrm>
          <a:off x="1199456" y="1828800"/>
          <a:ext cx="9361040" cy="42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287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AA441F-296C-467D-991E-05B6D8ADC135}"/>
              </a:ext>
            </a:extLst>
          </p:cNvPr>
          <p:cNvSpPr>
            <a:spLocks noGrp="1"/>
          </p:cNvSpPr>
          <p:nvPr>
            <p:ph type="title"/>
          </p:nvPr>
        </p:nvSpPr>
        <p:spPr/>
        <p:txBody>
          <a:bodyPr>
            <a:norm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Проблемы проведения педагогической диагностики</a:t>
            </a:r>
          </a:p>
        </p:txBody>
      </p:sp>
      <p:sp>
        <p:nvSpPr>
          <p:cNvPr id="3" name="Текст 2">
            <a:extLst>
              <a:ext uri="{FF2B5EF4-FFF2-40B4-BE49-F238E27FC236}">
                <a16:creationId xmlns:a16="http://schemas.microsoft.com/office/drawing/2014/main" id="{1BC62AEC-3A0A-4C56-9364-2F171D70A290}"/>
              </a:ext>
            </a:extLst>
          </p:cNvPr>
          <p:cNvSpPr>
            <a:spLocks noGrp="1"/>
          </p:cNvSpPr>
          <p:nvPr>
            <p:ph type="body" idx="1"/>
          </p:nvPr>
        </p:nvSpPr>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Педагогический мониторинг</a:t>
            </a:r>
          </a:p>
        </p:txBody>
      </p:sp>
      <p:sp>
        <p:nvSpPr>
          <p:cNvPr id="4" name="Объект 3">
            <a:extLst>
              <a:ext uri="{FF2B5EF4-FFF2-40B4-BE49-F238E27FC236}">
                <a16:creationId xmlns:a16="http://schemas.microsoft.com/office/drawing/2014/main" id="{FD98E5A5-0F5F-4B18-969A-84595E02EDD9}"/>
              </a:ext>
            </a:extLst>
          </p:cNvPr>
          <p:cNvSpPr>
            <a:spLocks noGrp="1"/>
          </p:cNvSpPr>
          <p:nvPr>
            <p:ph sz="half" idx="2"/>
          </p:nvPr>
        </p:nvSpPr>
        <p:spPr/>
        <p:txBody>
          <a:bodyPr>
            <a:normAutofit fontScale="92500" lnSpcReduction="10000"/>
          </a:bodyPr>
          <a:lstStyle/>
          <a:p>
            <a:pPr marL="0" indent="0" algn="just">
              <a:buNone/>
            </a:pPr>
            <a:r>
              <a:rPr lang="ru-RU" b="1" dirty="0">
                <a:latin typeface="Times New Roman" panose="02020603050405020304" pitchFamily="18" charset="0"/>
                <a:cs typeface="Times New Roman" panose="02020603050405020304" pitchFamily="18" charset="0"/>
              </a:rPr>
              <a:t>«Педагогический мониторинг – целенаправленное, специально организованное, непрерывное слежение за функционированием и развитием образовательного процесса и /или его отдельных элементов в целях своевременного принятия адекватных управленческих решений на основе анализа собранной информации и педагогического прогноза» </a:t>
            </a:r>
          </a:p>
          <a:p>
            <a:pPr marL="0" indent="0" algn="r">
              <a:buNone/>
            </a:pPr>
            <a:r>
              <a:rPr lang="ru-RU" b="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В.А. Хлебников</a:t>
            </a:r>
            <a:r>
              <a:rPr lang="ru-RU" b="1" dirty="0">
                <a:latin typeface="Times New Roman" panose="02020603050405020304" pitchFamily="18" charset="0"/>
                <a:cs typeface="Times New Roman" panose="02020603050405020304" pitchFamily="18" charset="0"/>
              </a:rPr>
              <a:t>)</a:t>
            </a:r>
          </a:p>
        </p:txBody>
      </p:sp>
      <p:sp>
        <p:nvSpPr>
          <p:cNvPr id="5" name="Текст 4">
            <a:extLst>
              <a:ext uri="{FF2B5EF4-FFF2-40B4-BE49-F238E27FC236}">
                <a16:creationId xmlns:a16="http://schemas.microsoft.com/office/drawing/2014/main" id="{B52BB858-9AAB-4533-876B-AF05D6596E68}"/>
              </a:ext>
            </a:extLst>
          </p:cNvPr>
          <p:cNvSpPr>
            <a:spLocks noGrp="1"/>
          </p:cNvSpPr>
          <p:nvPr>
            <p:ph type="body" sz="quarter" idx="3"/>
          </p:nvPr>
        </p:nvSpPr>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Педагогическая диагностика</a:t>
            </a:r>
          </a:p>
        </p:txBody>
      </p:sp>
      <p:sp>
        <p:nvSpPr>
          <p:cNvPr id="6" name="Объект 5">
            <a:extLst>
              <a:ext uri="{FF2B5EF4-FFF2-40B4-BE49-F238E27FC236}">
                <a16:creationId xmlns:a16="http://schemas.microsoft.com/office/drawing/2014/main" id="{D0801E90-9D07-4D1C-8CAF-9C521148B1B2}"/>
              </a:ext>
            </a:extLst>
          </p:cNvPr>
          <p:cNvSpPr>
            <a:spLocks noGrp="1"/>
          </p:cNvSpPr>
          <p:nvPr>
            <p:ph sz="quarter" idx="4"/>
          </p:nvPr>
        </p:nvSpPr>
        <p:spPr/>
        <p:txBody>
          <a:bodyPr>
            <a:normAutofit fontScale="92500"/>
          </a:bodyPr>
          <a:lstStyle/>
          <a:p>
            <a:pPr marL="0" indent="0" algn="just">
              <a:buNone/>
            </a:pPr>
            <a:r>
              <a:rPr lang="ru-RU" dirty="0"/>
              <a:t>«</a:t>
            </a:r>
            <a:r>
              <a:rPr lang="ru-RU" b="1" dirty="0">
                <a:latin typeface="Times New Roman" panose="02020603050405020304" pitchFamily="18" charset="0"/>
                <a:cs typeface="Times New Roman" panose="02020603050405020304" pitchFamily="18" charset="0"/>
              </a:rPr>
              <a:t>Педагогическую диагностику можно охарактеризовать как часть педагогического мониторинга и инструмент, позволяющий воспитателю определить условия развития детей в соответствии с их возрастными и индивидуальными особенностями и склонностями…»</a:t>
            </a:r>
          </a:p>
          <a:p>
            <a:pPr marL="0" indent="0" algn="r">
              <a:buNone/>
            </a:pPr>
            <a:r>
              <a:rPr lang="ru-RU" b="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Т.В. </a:t>
            </a:r>
            <a:r>
              <a:rPr lang="ru-RU" b="1" i="1" dirty="0" err="1">
                <a:latin typeface="Times New Roman" panose="02020603050405020304" pitchFamily="18" charset="0"/>
                <a:cs typeface="Times New Roman" panose="02020603050405020304" pitchFamily="18" charset="0"/>
              </a:rPr>
              <a:t>Будже</a:t>
            </a:r>
            <a:r>
              <a:rPr lang="ru-RU"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23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BAD7F0-9332-4B1D-AB5C-5458573B1CA1}"/>
              </a:ext>
            </a:extLst>
          </p:cNvPr>
          <p:cNvSpPr>
            <a:spLocks noGrp="1"/>
          </p:cNvSpPr>
          <p:nvPr>
            <p:ph type="title"/>
          </p:nvPr>
        </p:nvSpPr>
        <p:spPr>
          <a:xfrm>
            <a:off x="2567608" y="404664"/>
            <a:ext cx="7344816" cy="936104"/>
          </a:xfrm>
        </p:spPr>
        <p:txBody>
          <a:bodyPr>
            <a:norm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Цели и задачи условий реализации ООП ДО </a:t>
            </a:r>
            <a:b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соответствии с ФГОС ДО</a:t>
            </a:r>
          </a:p>
        </p:txBody>
      </p:sp>
      <p:sp>
        <p:nvSpPr>
          <p:cNvPr id="3" name="Объект 2">
            <a:extLst>
              <a:ext uri="{FF2B5EF4-FFF2-40B4-BE49-F238E27FC236}">
                <a16:creationId xmlns:a16="http://schemas.microsoft.com/office/drawing/2014/main" id="{5DF7543B-4915-4986-983D-649F2FED0EBC}"/>
              </a:ext>
            </a:extLst>
          </p:cNvPr>
          <p:cNvSpPr>
            <a:spLocks noGrp="1"/>
          </p:cNvSpPr>
          <p:nvPr>
            <p:ph sz="half" idx="1"/>
          </p:nvPr>
        </p:nvSpPr>
        <p:spPr>
          <a:xfrm>
            <a:off x="1066800" y="1988840"/>
            <a:ext cx="4597152" cy="4680520"/>
          </a:xfrm>
        </p:spPr>
        <p:txBody>
          <a:bodyPr>
            <a:normAutofit lnSpcReduction="10000"/>
          </a:bodyPr>
          <a:lstStyle/>
          <a:p>
            <a:pPr marL="0" indent="0" algn="ctr">
              <a:buNone/>
            </a:pP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Педагогическая диагностика</a:t>
            </a:r>
          </a:p>
          <a:p>
            <a:pPr marL="0" indent="0" algn="just">
              <a:buNone/>
            </a:pPr>
            <a:r>
              <a:rPr lang="ru-RU"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Цель</a:t>
            </a: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800" b="1" dirty="0">
                <a:latin typeface="Times New Roman" panose="02020603050405020304" pitchFamily="18" charset="0"/>
                <a:cs typeface="Times New Roman" panose="02020603050405020304" pitchFamily="18" charset="0"/>
              </a:rPr>
              <a:t> определить наиболее благоприятные для дальнейшего развития ребенка условия образования, включая выбор образовательной программы, найти способы коррекции обнаруженных отклонений, выявить одаренных детей.</a:t>
            </a:r>
          </a:p>
          <a:p>
            <a:pPr marL="0" indent="0" algn="just">
              <a:buNone/>
            </a:pPr>
            <a:r>
              <a:rPr lang="ru-RU"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Задачи:</a:t>
            </a:r>
          </a:p>
          <a:p>
            <a:pPr algn="just">
              <a:lnSpc>
                <a:spcPct val="100000"/>
              </a:lnSpc>
              <a:buFont typeface="Wingdings" panose="05000000000000000000" pitchFamily="2" charset="2"/>
              <a:buChar char="q"/>
            </a:pPr>
            <a:r>
              <a:rPr lang="ru-RU" sz="1800" b="1" dirty="0">
                <a:latin typeface="Times New Roman" panose="02020603050405020304" pitchFamily="18" charset="0"/>
                <a:cs typeface="Times New Roman" panose="02020603050405020304" pitchFamily="18" charset="0"/>
              </a:rPr>
              <a:t>Индивидуализация образования</a:t>
            </a:r>
          </a:p>
          <a:p>
            <a:pPr algn="just">
              <a:lnSpc>
                <a:spcPct val="100000"/>
              </a:lnSpc>
              <a:buFont typeface="Wingdings" panose="05000000000000000000" pitchFamily="2" charset="2"/>
              <a:buChar char="q"/>
            </a:pPr>
            <a:r>
              <a:rPr lang="ru-RU" sz="1800" b="1" dirty="0">
                <a:latin typeface="Times New Roman" panose="02020603050405020304" pitchFamily="18" charset="0"/>
                <a:cs typeface="Times New Roman" panose="02020603050405020304" pitchFamily="18" charset="0"/>
              </a:rPr>
              <a:t>Оптимизация работы с группой детей</a:t>
            </a:r>
          </a:p>
          <a:p>
            <a:pPr marL="0" indent="0" algn="just">
              <a:buNone/>
            </a:pPr>
            <a:r>
              <a:rPr lang="ru-RU" sz="1800" b="1" i="1" dirty="0">
                <a:solidFill>
                  <a:srgbClr val="0070C0"/>
                </a:solidFill>
                <a:latin typeface="Times New Roman" panose="02020603050405020304" pitchFamily="18" charset="0"/>
                <a:cs typeface="Times New Roman" panose="02020603050405020304" pitchFamily="18" charset="0"/>
              </a:rPr>
              <a:t>Педагог имеет право проводить мониторинг по своему усмотрению независимо от пожеланий родителей</a:t>
            </a:r>
          </a:p>
        </p:txBody>
      </p:sp>
      <p:sp>
        <p:nvSpPr>
          <p:cNvPr id="4" name="Объект 3">
            <a:extLst>
              <a:ext uri="{FF2B5EF4-FFF2-40B4-BE49-F238E27FC236}">
                <a16:creationId xmlns:a16="http://schemas.microsoft.com/office/drawing/2014/main" id="{C666BD71-290B-4CA3-9F62-6EA958DADFBB}"/>
              </a:ext>
            </a:extLst>
          </p:cNvPr>
          <p:cNvSpPr>
            <a:spLocks noGrp="1"/>
          </p:cNvSpPr>
          <p:nvPr>
            <p:ph sz="half" idx="2"/>
          </p:nvPr>
        </p:nvSpPr>
        <p:spPr>
          <a:xfrm>
            <a:off x="6324600" y="1916832"/>
            <a:ext cx="4739952" cy="4483967"/>
          </a:xfrm>
        </p:spPr>
        <p:txBody>
          <a:bodyPr>
            <a:normAutofit lnSpcReduction="10000"/>
          </a:bodyPr>
          <a:lstStyle/>
          <a:p>
            <a:pPr marL="0" indent="0" algn="ctr">
              <a:buNone/>
            </a:pP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Психологическая диагностика</a:t>
            </a:r>
          </a:p>
          <a:p>
            <a:pPr marL="0" indent="0" algn="just">
              <a:buNone/>
            </a:pPr>
            <a:r>
              <a:rPr lang="ru-RU"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Цель:</a:t>
            </a:r>
            <a:r>
              <a:rPr lang="ru-RU" sz="1800" b="1" dirty="0">
                <a:solidFill>
                  <a:srgbClr val="C00000"/>
                </a:solidFill>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выявление и изучение индивидуально – психологических особенностей ребенка </a:t>
            </a:r>
          </a:p>
          <a:p>
            <a:pPr marL="0" indent="0">
              <a:buNone/>
            </a:pPr>
            <a:r>
              <a:rPr lang="ru-RU"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Задачи:</a:t>
            </a:r>
          </a:p>
          <a:p>
            <a:pPr>
              <a:buFont typeface="Wingdings" panose="05000000000000000000" pitchFamily="2" charset="2"/>
              <a:buChar char="q"/>
            </a:pPr>
            <a:r>
              <a:rPr lang="ru-RU" sz="1800" b="1" dirty="0">
                <a:latin typeface="Times New Roman" panose="02020603050405020304" pitchFamily="18" charset="0"/>
                <a:cs typeface="Times New Roman" panose="02020603050405020304" pitchFamily="18" charset="0"/>
              </a:rPr>
              <a:t>Психологическое сопровождение</a:t>
            </a:r>
          </a:p>
          <a:p>
            <a:pPr>
              <a:buFont typeface="Wingdings" panose="05000000000000000000" pitchFamily="2" charset="2"/>
              <a:buChar char="q"/>
            </a:pPr>
            <a:r>
              <a:rPr lang="ru-RU" sz="1800" b="1" dirty="0">
                <a:latin typeface="Times New Roman" panose="02020603050405020304" pitchFamily="18" charset="0"/>
                <a:cs typeface="Times New Roman" panose="02020603050405020304" pitchFamily="18" charset="0"/>
              </a:rPr>
              <a:t>Проведение квалифицированной коррекции развития детей</a:t>
            </a:r>
          </a:p>
          <a:p>
            <a:pPr marL="0" indent="0" algn="just">
              <a:buNone/>
            </a:pPr>
            <a:r>
              <a:rPr lang="ru-RU" sz="1800" b="1" i="1" dirty="0">
                <a:solidFill>
                  <a:srgbClr val="0070C0"/>
                </a:solidFill>
                <a:latin typeface="Times New Roman" panose="02020603050405020304" pitchFamily="18" charset="0"/>
                <a:cs typeface="Times New Roman" panose="02020603050405020304" pitchFamily="18" charset="0"/>
              </a:rPr>
              <a:t>Проводят квалифицированные специалисты (педагоги – психологи) с разрешения родителей</a:t>
            </a:r>
          </a:p>
          <a:p>
            <a:pPr marL="0" indent="0" algn="ctr">
              <a:buNone/>
            </a:pP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5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0D91C1-1B0E-4C46-BB64-27C5838AF715}"/>
              </a:ext>
            </a:extLst>
          </p:cNvPr>
          <p:cNvSpPr>
            <a:spLocks noGrp="1"/>
          </p:cNvSpPr>
          <p:nvPr>
            <p:ph type="title"/>
          </p:nvPr>
        </p:nvSpPr>
        <p:spPr>
          <a:xfrm>
            <a:off x="1415480" y="548680"/>
            <a:ext cx="9577064" cy="720080"/>
          </a:xfrm>
        </p:spPr>
        <p:txBody>
          <a:bodyPr>
            <a:norm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Проблемы проведения педагогической диагностики</a:t>
            </a:r>
          </a:p>
        </p:txBody>
      </p:sp>
      <p:sp>
        <p:nvSpPr>
          <p:cNvPr id="3" name="Объект 2">
            <a:extLst>
              <a:ext uri="{FF2B5EF4-FFF2-40B4-BE49-F238E27FC236}">
                <a16:creationId xmlns:a16="http://schemas.microsoft.com/office/drawing/2014/main" id="{87244D2E-ADEA-4BFF-A5FE-EE494953AE9E}"/>
              </a:ext>
            </a:extLst>
          </p:cNvPr>
          <p:cNvSpPr>
            <a:spLocks noGrp="1"/>
          </p:cNvSpPr>
          <p:nvPr>
            <p:ph idx="1"/>
          </p:nvPr>
        </p:nvSpPr>
        <p:spPr>
          <a:xfrm>
            <a:off x="1127448" y="1828799"/>
            <a:ext cx="10225136" cy="4572001"/>
          </a:xfrm>
        </p:spPr>
        <p:txBody>
          <a:bodyPr>
            <a:normAutofit/>
          </a:bodyPr>
          <a:lstStyle/>
          <a:p>
            <a:pPr marL="457200" indent="-457200" algn="just">
              <a:buAutoNum type="arabicPeriod"/>
            </a:pPr>
            <a:r>
              <a:rPr lang="ru-RU" sz="2000" b="1" dirty="0">
                <a:latin typeface="Times New Roman" panose="02020603050405020304" pitchFamily="18" charset="0"/>
                <a:cs typeface="Times New Roman" panose="02020603050405020304" pitchFamily="18" charset="0"/>
              </a:rPr>
              <a:t>Непонимание педагогами организации и процедуры проведения педагогической диагностики дошкольников в соответствии с ФГОС ДО.</a:t>
            </a:r>
          </a:p>
          <a:p>
            <a:pPr marL="457200" indent="-457200" algn="just">
              <a:buAutoNum type="arabicPeriod"/>
            </a:pPr>
            <a:r>
              <a:rPr lang="ru-RU" sz="2000" b="1" dirty="0">
                <a:latin typeface="Times New Roman" panose="02020603050405020304" pitchFamily="18" charset="0"/>
                <a:cs typeface="Times New Roman" panose="02020603050405020304" pitchFamily="18" charset="0"/>
              </a:rPr>
              <a:t>Подбор диагностического инструментария к Программе.</a:t>
            </a:r>
          </a:p>
          <a:p>
            <a:pPr marL="457200" indent="-457200" algn="just">
              <a:buAutoNum type="arabicPeriod"/>
            </a:pPr>
            <a:r>
              <a:rPr lang="ru-RU" sz="2000" b="1" dirty="0">
                <a:latin typeface="Times New Roman" panose="02020603050405020304" pitchFamily="18" charset="0"/>
                <a:cs typeface="Times New Roman" panose="02020603050405020304" pitchFamily="18" charset="0"/>
              </a:rPr>
              <a:t>Использование технологически не проработанных, не апробированных, имеющих сомнительную научную и практическую ценность методов диагностики.</a:t>
            </a:r>
          </a:p>
          <a:p>
            <a:pPr marL="457200" indent="-457200" algn="just">
              <a:buAutoNum type="arabicPeriod"/>
            </a:pPr>
            <a:r>
              <a:rPr lang="ru-RU" sz="2000" b="1" dirty="0">
                <a:latin typeface="Times New Roman" panose="02020603050405020304" pitchFamily="18" charset="0"/>
                <a:cs typeface="Times New Roman" panose="02020603050405020304" pitchFamily="18" charset="0"/>
              </a:rPr>
              <a:t>Неинформативная и некорректная по отношению к специфике дошкольного возраста трактовка результатов индивидуального развития.</a:t>
            </a:r>
          </a:p>
          <a:p>
            <a:pPr marL="457200" indent="-457200" algn="just">
              <a:buAutoNum type="arabicPeriod"/>
            </a:pPr>
            <a:r>
              <a:rPr lang="ru-RU" sz="2000" b="1" dirty="0">
                <a:latin typeface="Times New Roman" panose="02020603050405020304" pitchFamily="18" charset="0"/>
                <a:cs typeface="Times New Roman" panose="02020603050405020304" pitchFamily="18" charset="0"/>
              </a:rPr>
              <a:t>Отсутствие необходимой квалификации у специалистов.</a:t>
            </a:r>
          </a:p>
        </p:txBody>
      </p:sp>
    </p:spTree>
    <p:extLst>
      <p:ext uri="{BB962C8B-B14F-4D97-AF65-F5344CB8AC3E}">
        <p14:creationId xmlns:p14="http://schemas.microsoft.com/office/powerpoint/2010/main" val="37188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0CB0F8-8018-4A57-8D2A-CD667B3A8DEF}"/>
              </a:ext>
            </a:extLst>
          </p:cNvPr>
          <p:cNvSpPr>
            <a:spLocks noGrp="1"/>
          </p:cNvSpPr>
          <p:nvPr>
            <p:ph type="title"/>
          </p:nvPr>
        </p:nvSpPr>
        <p:spPr/>
        <p:txBody>
          <a:bodyPr>
            <a:norm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Проблемы проведения педагогической диагностики</a:t>
            </a:r>
            <a:endParaRPr lang="ru-RU" sz="2400" b="1"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A7CA5E8B-CCC1-465B-9FF1-E4ECEC4F65B7}"/>
              </a:ext>
            </a:extLst>
          </p:cNvPr>
          <p:cNvSpPr>
            <a:spLocks noGrp="1"/>
          </p:cNvSpPr>
          <p:nvPr>
            <p:ph type="body" idx="1"/>
          </p:nvPr>
        </p:nvSpPr>
        <p:spPr>
          <a:xfrm>
            <a:off x="1127448" y="1772816"/>
            <a:ext cx="4728592" cy="648072"/>
          </a:xfrm>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Профессиональный стандарт «Педагог»</a:t>
            </a:r>
          </a:p>
        </p:txBody>
      </p:sp>
      <p:sp>
        <p:nvSpPr>
          <p:cNvPr id="4" name="Объект 3">
            <a:extLst>
              <a:ext uri="{FF2B5EF4-FFF2-40B4-BE49-F238E27FC236}">
                <a16:creationId xmlns:a16="http://schemas.microsoft.com/office/drawing/2014/main" id="{5DBFA07F-B129-4418-9C2B-150A0FEDA091}"/>
              </a:ext>
            </a:extLst>
          </p:cNvPr>
          <p:cNvSpPr>
            <a:spLocks noGrp="1"/>
          </p:cNvSpPr>
          <p:nvPr>
            <p:ph sz="half" idx="2"/>
          </p:nvPr>
        </p:nvSpPr>
        <p:spPr>
          <a:xfrm>
            <a:off x="911424" y="2564904"/>
            <a:ext cx="4752528" cy="4051952"/>
          </a:xfrm>
        </p:spPr>
        <p:txBody>
          <a:bodyPr>
            <a:noAutofit/>
          </a:bodyPr>
          <a:lstStyle/>
          <a:p>
            <a:pPr marL="0" indent="0" algn="ctr">
              <a:lnSpc>
                <a:spcPct val="100000"/>
              </a:lnSpc>
              <a:buNone/>
            </a:pPr>
            <a:r>
              <a:rPr lang="ru-RU" sz="1600" dirty="0">
                <a:solidFill>
                  <a:srgbClr val="0070C0"/>
                </a:solidFill>
                <a:latin typeface="Times New Roman" panose="02020603050405020304" pitchFamily="18" charset="0"/>
                <a:cs typeface="Times New Roman" panose="02020603050405020304" pitchFamily="18" charset="0"/>
              </a:rPr>
              <a:t>Часть пятая</a:t>
            </a:r>
          </a:p>
          <a:p>
            <a:pPr marL="0" indent="0" algn="ctr">
              <a:lnSpc>
                <a:spcPct val="100000"/>
              </a:lnSpc>
              <a:buNone/>
            </a:pPr>
            <a:r>
              <a:rPr lang="ru-RU" sz="1600" i="1" dirty="0">
                <a:solidFill>
                  <a:srgbClr val="0070C0"/>
                </a:solidFill>
                <a:latin typeface="Times New Roman" panose="02020603050405020304" pitchFamily="18" charset="0"/>
                <a:cs typeface="Times New Roman" panose="02020603050405020304" pitchFamily="18" charset="0"/>
              </a:rPr>
              <a:t>Профессиональные компетенции педагога дошкольного образования (воспитателя), отражающие специфику работы на дошкольном уровне образования</a:t>
            </a:r>
          </a:p>
          <a:p>
            <a:pPr marL="0" indent="0" algn="just">
              <a:lnSpc>
                <a:spcPct val="100000"/>
              </a:lnSpc>
              <a:buNone/>
            </a:pPr>
            <a:r>
              <a:rPr lang="ru-RU" sz="1600" dirty="0">
                <a:latin typeface="Times New Roman" panose="02020603050405020304" pitchFamily="18" charset="0"/>
                <a:cs typeface="Times New Roman" panose="02020603050405020304" pitchFamily="18" charset="0"/>
              </a:rPr>
              <a:t>Владеть методами и средствами анализа психолого-педагогического мониторинга, позволяющего оценить результаты освоения детьми образовательных программ, степень сформированности у них необходимых интегративных качеств детей дошкольного возраста, необходимых для дальнейшего обучения и развития в начальной школе</a:t>
            </a:r>
          </a:p>
        </p:txBody>
      </p:sp>
      <p:sp>
        <p:nvSpPr>
          <p:cNvPr id="5" name="Текст 4">
            <a:extLst>
              <a:ext uri="{FF2B5EF4-FFF2-40B4-BE49-F238E27FC236}">
                <a16:creationId xmlns:a16="http://schemas.microsoft.com/office/drawing/2014/main" id="{E30F78A5-7B26-4E63-8C9A-D34457BC0A32}"/>
              </a:ext>
            </a:extLst>
          </p:cNvPr>
          <p:cNvSpPr>
            <a:spLocks noGrp="1"/>
          </p:cNvSpPr>
          <p:nvPr>
            <p:ph type="body" sz="quarter" idx="3"/>
          </p:nvPr>
        </p:nvSpPr>
        <p:spPr>
          <a:xfrm>
            <a:off x="6744072" y="1844825"/>
            <a:ext cx="4741168" cy="504056"/>
          </a:xfrm>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Комментарии Министерства и науки РФ к ФГОС ДО</a:t>
            </a:r>
          </a:p>
        </p:txBody>
      </p:sp>
      <p:sp>
        <p:nvSpPr>
          <p:cNvPr id="6" name="Объект 5">
            <a:extLst>
              <a:ext uri="{FF2B5EF4-FFF2-40B4-BE49-F238E27FC236}">
                <a16:creationId xmlns:a16="http://schemas.microsoft.com/office/drawing/2014/main" id="{CB45616D-1FA2-4CA0-A89F-E21E5A22E802}"/>
              </a:ext>
            </a:extLst>
          </p:cNvPr>
          <p:cNvSpPr>
            <a:spLocks noGrp="1"/>
          </p:cNvSpPr>
          <p:nvPr>
            <p:ph sz="quarter" idx="4"/>
          </p:nvPr>
        </p:nvSpPr>
        <p:spPr>
          <a:xfrm>
            <a:off x="6096000" y="2636911"/>
            <a:ext cx="5616624" cy="3888433"/>
          </a:xfrm>
        </p:spPr>
        <p:txBody>
          <a:bodyPr>
            <a:normAutofit fontScale="62500" lnSpcReduction="20000"/>
          </a:bodyPr>
          <a:lstStyle/>
          <a:p>
            <a:pPr marL="0" indent="0" algn="ctr">
              <a:buNone/>
            </a:pPr>
            <a:r>
              <a:rPr lang="ru-RU" sz="2900" i="1" dirty="0">
                <a:solidFill>
                  <a:srgbClr val="0070C0"/>
                </a:solidFill>
                <a:latin typeface="Times New Roman" panose="02020603050405020304" pitchFamily="18" charset="0"/>
                <a:cs typeface="Times New Roman" panose="02020603050405020304" pitchFamily="18" charset="0"/>
              </a:rPr>
              <a:t>Комментарии к разделу III пункта 3.2.3.</a:t>
            </a:r>
          </a:p>
          <a:p>
            <a:pPr marL="0" indent="0" algn="just">
              <a:buNone/>
            </a:pPr>
            <a:r>
              <a:rPr lang="ru-RU" sz="2900" dirty="0">
                <a:solidFill>
                  <a:schemeClr val="tx1"/>
                </a:solidFill>
                <a:latin typeface="Times New Roman" panose="02020603050405020304" pitchFamily="18" charset="0"/>
                <a:cs typeface="Times New Roman" panose="02020603050405020304" pitchFamily="18" charset="0"/>
              </a:rPr>
              <a:t>Оценка индивидуального развития детей представлена в Стандарте в двух формах диагностики – педагогической и психологической. Под педагогической диагностикой понимается такая оценка развития детей, которая необходима педагогу, непосредственно работающему с детьми, для получения «обратной связи» в процессе взаимодействия с ребенком или с группой детей. При этом согласно данной статье Стандарта такая оценка индивидуального развития детей, прежде всего, является профессиональным инструментом педагога, которым он может воспользоваться при необходимости получения им информации об уровне актуального развития ребенка или о динамике такого развития по мере реализации Программы.</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20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0176" y="1268760"/>
            <a:ext cx="3884759" cy="936104"/>
          </a:xfrm>
        </p:spPr>
        <p:txBody>
          <a:bodyPr>
            <a:normAutofit/>
          </a:bodyPr>
          <a:lstStyle/>
          <a:p>
            <a:pPr algn="ctr"/>
            <a:r>
              <a:rPr lang="ru-RU" sz="2000" b="1" dirty="0">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Проблемы проведения педагогической диагностики</a:t>
            </a:r>
            <a:endParaRPr lang="ru-RU" sz="2000" dirty="0">
              <a:solidFill>
                <a:schemeClr val="bg2">
                  <a:lumMod val="75000"/>
                </a:schemeClr>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496" y="1340768"/>
            <a:ext cx="3884315" cy="3884315"/>
          </a:xfrm>
        </p:spPr>
      </p:pic>
      <p:sp>
        <p:nvSpPr>
          <p:cNvPr id="4" name="Текст 3"/>
          <p:cNvSpPr>
            <a:spLocks noGrp="1"/>
          </p:cNvSpPr>
          <p:nvPr>
            <p:ph type="body" sz="half" idx="2"/>
          </p:nvPr>
        </p:nvSpPr>
        <p:spPr>
          <a:xfrm>
            <a:off x="8112224" y="2924944"/>
            <a:ext cx="3452711" cy="2739752"/>
          </a:xfrm>
        </p:spPr>
        <p:txBody>
          <a:bodyPr>
            <a:normAutofit/>
          </a:bodyPr>
          <a:lstStyle/>
          <a:p>
            <a:pPr algn="just"/>
            <a:r>
              <a:rPr lang="ru-RU" sz="1800" dirty="0"/>
              <a:t>В каком разделе ООП ДО целесообразно разместить информацию о педагогической диагностике?</a:t>
            </a:r>
          </a:p>
        </p:txBody>
      </p:sp>
    </p:spTree>
    <p:extLst>
      <p:ext uri="{BB962C8B-B14F-4D97-AF65-F5344CB8AC3E}">
        <p14:creationId xmlns:p14="http://schemas.microsoft.com/office/powerpoint/2010/main" val="30394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83C79-C882-4096-8A05-113F711CF806}"/>
              </a:ext>
            </a:extLst>
          </p:cNvPr>
          <p:cNvSpPr>
            <a:spLocks noGrp="1"/>
          </p:cNvSpPr>
          <p:nvPr>
            <p:ph type="title"/>
          </p:nvPr>
        </p:nvSpPr>
        <p:spPr>
          <a:xfrm>
            <a:off x="1066800" y="476673"/>
            <a:ext cx="9925744" cy="648072"/>
          </a:xfrm>
        </p:spPr>
        <p:txBody>
          <a:bodyPr>
            <a:noAutofit/>
          </a:bodyPr>
          <a:lstStyle/>
          <a:p>
            <a:pPr algn="ct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Оценка индивидуального развития</a:t>
            </a:r>
            <a:b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(программа Л.А. Парамоновой «Истоки)</a:t>
            </a:r>
          </a:p>
        </p:txBody>
      </p:sp>
      <p:graphicFrame>
        <p:nvGraphicFramePr>
          <p:cNvPr id="4" name="Объект 3">
            <a:extLst>
              <a:ext uri="{FF2B5EF4-FFF2-40B4-BE49-F238E27FC236}">
                <a16:creationId xmlns:a16="http://schemas.microsoft.com/office/drawing/2014/main" id="{6B20FC1F-720C-4E6B-AADB-FF6621EDAF4A}"/>
              </a:ext>
            </a:extLst>
          </p:cNvPr>
          <p:cNvGraphicFramePr>
            <a:graphicFrameLocks noGrp="1"/>
          </p:cNvGraphicFramePr>
          <p:nvPr>
            <p:ph idx="1"/>
            <p:extLst>
              <p:ext uri="{D42A27DB-BD31-4B8C-83A1-F6EECF244321}">
                <p14:modId xmlns:p14="http://schemas.microsoft.com/office/powerpoint/2010/main" val="108756590"/>
              </p:ext>
            </p:extLst>
          </p:nvPr>
        </p:nvGraphicFramePr>
        <p:xfrm>
          <a:off x="983432" y="1828800"/>
          <a:ext cx="10513168" cy="46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6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F49F12-3993-4C77-B982-14E60C60B735}"/>
              </a:ext>
            </a:extLst>
          </p:cNvPr>
          <p:cNvSpPr>
            <a:spLocks noGrp="1"/>
          </p:cNvSpPr>
          <p:nvPr>
            <p:ph type="title"/>
          </p:nvPr>
        </p:nvSpPr>
        <p:spPr/>
        <p:txBody>
          <a:bodyPr>
            <a:normAutofit/>
          </a:bodyPr>
          <a:lstStyle/>
          <a:p>
            <a:pPr algn="ct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Оценка индивидуального развития</a:t>
            </a:r>
            <a:b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ребенка конца шестого года жизни </a:t>
            </a:r>
            <a:b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(образовательная область «Познавательное развитие»)</a:t>
            </a:r>
            <a:b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программа Л.А. Парамоновой «Истоки»</a:t>
            </a:r>
          </a:p>
        </p:txBody>
      </p:sp>
      <p:sp>
        <p:nvSpPr>
          <p:cNvPr id="3" name="Текст 2">
            <a:extLst>
              <a:ext uri="{FF2B5EF4-FFF2-40B4-BE49-F238E27FC236}">
                <a16:creationId xmlns:a16="http://schemas.microsoft.com/office/drawing/2014/main" id="{556A1339-9F1F-48A3-8CBA-5B355D964940}"/>
              </a:ext>
            </a:extLst>
          </p:cNvPr>
          <p:cNvSpPr>
            <a:spLocks noGrp="1"/>
          </p:cNvSpPr>
          <p:nvPr>
            <p:ph type="body" idx="1"/>
          </p:nvPr>
        </p:nvSpPr>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Интегральные показатели</a:t>
            </a:r>
          </a:p>
        </p:txBody>
      </p:sp>
      <p:sp>
        <p:nvSpPr>
          <p:cNvPr id="4" name="Объект 3">
            <a:extLst>
              <a:ext uri="{FF2B5EF4-FFF2-40B4-BE49-F238E27FC236}">
                <a16:creationId xmlns:a16="http://schemas.microsoft.com/office/drawing/2014/main" id="{3AE4C19F-DD42-4DDD-98BB-90D4F4663DAB}"/>
              </a:ext>
            </a:extLst>
          </p:cNvPr>
          <p:cNvSpPr>
            <a:spLocks noGrp="1"/>
          </p:cNvSpPr>
          <p:nvPr>
            <p:ph sz="half" idx="2"/>
          </p:nvPr>
        </p:nvSpPr>
        <p:spPr>
          <a:xfrm>
            <a:off x="1559496" y="2590799"/>
            <a:ext cx="4307904" cy="3810033"/>
          </a:xfrm>
        </p:spPr>
        <p:txBody>
          <a:bodyPr>
            <a:normAutofit/>
          </a:bodyPr>
          <a:lstStyle/>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Ориентировка в окружающем</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Экспериментирование</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Развитие обобщений</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Эмоциональные проявления</a:t>
            </a:r>
          </a:p>
        </p:txBody>
      </p:sp>
      <p:sp>
        <p:nvSpPr>
          <p:cNvPr id="5" name="Текст 4">
            <a:extLst>
              <a:ext uri="{FF2B5EF4-FFF2-40B4-BE49-F238E27FC236}">
                <a16:creationId xmlns:a16="http://schemas.microsoft.com/office/drawing/2014/main" id="{4D862C43-0536-4510-8141-D4010D49F00E}"/>
              </a:ext>
            </a:extLst>
          </p:cNvPr>
          <p:cNvSpPr>
            <a:spLocks noGrp="1"/>
          </p:cNvSpPr>
          <p:nvPr>
            <p:ph type="body" sz="quarter" idx="3"/>
          </p:nvPr>
        </p:nvSpPr>
        <p:spPr/>
        <p:txBody>
          <a:bodyP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Базисные характеристики личности</a:t>
            </a:r>
          </a:p>
        </p:txBody>
      </p:sp>
      <p:sp>
        <p:nvSpPr>
          <p:cNvPr id="6" name="Объект 5">
            <a:extLst>
              <a:ext uri="{FF2B5EF4-FFF2-40B4-BE49-F238E27FC236}">
                <a16:creationId xmlns:a16="http://schemas.microsoft.com/office/drawing/2014/main" id="{437F0E0A-C240-42B9-82B0-363520D90233}"/>
              </a:ext>
            </a:extLst>
          </p:cNvPr>
          <p:cNvSpPr>
            <a:spLocks noGrp="1"/>
          </p:cNvSpPr>
          <p:nvPr>
            <p:ph sz="quarter" idx="4"/>
          </p:nvPr>
        </p:nvSpPr>
        <p:spPr>
          <a:xfrm>
            <a:off x="6600056" y="2492897"/>
            <a:ext cx="4680520" cy="3907936"/>
          </a:xfrm>
        </p:spPr>
        <p:txBody>
          <a:bodyPr>
            <a:normAutofit/>
          </a:bodyPr>
          <a:lstStyle/>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Компетентность</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Эмоциональность</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Креативность</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Произвольность</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Инициативность</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Самостоятельность</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Самооценка</a:t>
            </a:r>
          </a:p>
          <a:p>
            <a:pP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Свобода поведения</a:t>
            </a: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Медицинское оформление (16: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52_TF02901024_TF02901024.potx" id="{D1BF71CF-48A8-4CA5-9536-5C6BD00C3639}" vid="{9DC5761E-4E24-4255-A17D-0FB3B0F56144}"/>
    </a:ext>
  </a:extLst>
</a:theme>
</file>

<file path=ppt/theme/theme2.xml><?xml version="1.0" encoding="utf-8"?>
<a:theme xmlns:a="http://schemas.openxmlformats.org/drawingml/2006/main" name="Тема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в стиле медицины (широкоэкранный формат)</Template>
  <TotalTime>734</TotalTime>
  <Words>1183</Words>
  <Application>Microsoft Office PowerPoint</Application>
  <PresentationFormat>Широкоэкранный</PresentationFormat>
  <Paragraphs>214</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Courier New</vt:lpstr>
      <vt:lpstr>Franklin Gothic Medium</vt:lpstr>
      <vt:lpstr>Times New Roman</vt:lpstr>
      <vt:lpstr>Wingdings</vt:lpstr>
      <vt:lpstr>Медицинское оформление (16:9)</vt:lpstr>
      <vt:lpstr> Тема: «Актуальные проблемы проведения педагогической диагностики в дошкольной образовательной организации» </vt:lpstr>
      <vt:lpstr> Система оценки качества образовательной работы (условия реализации ООП ДО)</vt:lpstr>
      <vt:lpstr>Проблемы проведения педагогической диагностики</vt:lpstr>
      <vt:lpstr>Цели и задачи условий реализации ООП ДО  в соответствии с ФГОС ДО</vt:lpstr>
      <vt:lpstr>Проблемы проведения педагогической диагностики</vt:lpstr>
      <vt:lpstr>Проблемы проведения педагогической диагностики</vt:lpstr>
      <vt:lpstr>Проблемы проведения педагогической диагностики</vt:lpstr>
      <vt:lpstr>Оценка индивидуального развития (программа Л.А. Парамоновой «Истоки)</vt:lpstr>
      <vt:lpstr>Оценка индивидуального развития ребенка конца шестого года жизни  (образовательная область «Познавательное развитие») программа Л.А. Парамоновой «Истоки»</vt:lpstr>
      <vt:lpstr>Оценка индивидуального развития ребенка</vt:lpstr>
      <vt:lpstr>Сводная педагогическая диагностика за 2018/19г. детей дошкольного возраста 3-4 лет</vt:lpstr>
      <vt:lpstr>Результаты диагностического обследования детей младшей группы №1 за 2018\19г. (октябрь) в. Петрова Л.А.</vt:lpstr>
      <vt:lpstr>Проблемы проведения педагогического мониторинга</vt:lpstr>
      <vt:lpstr>Основные принципы проведения педагогической диагностики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для старших воспитателей ДОО ЯМР  Тема: «Актуальные проблемы проведения педагогического мониторинга в дошкольной образовательной организации»</dc:title>
  <dc:creator>User</dc:creator>
  <cp:lastModifiedBy>User</cp:lastModifiedBy>
  <cp:revision>70</cp:revision>
  <dcterms:created xsi:type="dcterms:W3CDTF">2019-03-26T12:41:14Z</dcterms:created>
  <dcterms:modified xsi:type="dcterms:W3CDTF">2019-09-30T12:04:27Z</dcterms:modified>
</cp:coreProperties>
</file>